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89" r:id="rId25"/>
    <p:sldId id="290" r:id="rId26"/>
    <p:sldId id="291" r:id="rId27"/>
    <p:sldId id="292" r:id="rId28"/>
    <p:sldId id="293" r:id="rId29"/>
    <p:sldId id="294" r:id="rId30"/>
    <p:sldId id="295" r:id="rId31"/>
    <p:sldId id="296" r:id="rId32"/>
    <p:sldId id="297" r:id="rId33"/>
    <p:sldId id="298" r:id="rId34"/>
    <p:sldId id="299" r:id="rId35"/>
    <p:sldId id="300" r:id="rId36"/>
    <p:sldId id="301" r:id="rId37"/>
    <p:sldId id="302" r:id="rId38"/>
    <p:sldId id="303" r:id="rId39"/>
    <p:sldId id="278" r:id="rId40"/>
    <p:sldId id="279" r:id="rId41"/>
    <p:sldId id="280" r:id="rId42"/>
    <p:sldId id="281" r:id="rId43"/>
    <p:sldId id="282" r:id="rId44"/>
    <p:sldId id="283" r:id="rId45"/>
    <p:sldId id="284" r:id="rId46"/>
    <p:sldId id="285" r:id="rId47"/>
    <p:sldId id="286" r:id="rId48"/>
    <p:sldId id="287" r:id="rId49"/>
  </p:sldIdLst>
  <p:sldSz cx="18288000" cy="10287000"/>
  <p:notesSz cx="6858000" cy="9144000"/>
  <p:embeddedFontLst>
    <p:embeddedFont>
      <p:font typeface="Assistant Regular" panose="020B0604020202020204" charset="-79"/>
      <p:regular r:id="rId50"/>
    </p:embeddedFont>
    <p:embeddedFont>
      <p:font typeface="Assistant Regular Bold" panose="020B0604020202020204" charset="-79"/>
      <p:regular r:id="rId51"/>
    </p:embeddedFont>
    <p:embeddedFont>
      <p:font typeface="Bobby Jones Condensed" panose="020B0604020202020204" charset="0"/>
      <p:regular r:id="rId52"/>
    </p:embeddedFont>
    <p:embeddedFont>
      <p:font typeface="Calibri" panose="020F0502020204030204" pitchFamily="34" charset="0"/>
      <p:regular r:id="rId53"/>
      <p:bold r:id="rId54"/>
      <p:italic r:id="rId55"/>
      <p:boldItalic r:id="rId56"/>
    </p:embeddedFont>
    <p:embeddedFont>
      <p:font typeface="Code Pro" panose="020B0604020202020204" charset="0"/>
      <p:regular r:id="rId57"/>
    </p:embeddedFont>
    <p:embeddedFont>
      <p:font typeface="Doublebass" panose="020B0604020202020204" charset="0"/>
      <p:regular r:id="rId58"/>
    </p:embeddedFont>
    <p:embeddedFont>
      <p:font typeface="Glacial Indifference Bold" panose="020B0604020202020204" charset="0"/>
      <p:regular r:id="rId59"/>
    </p:embeddedFont>
    <p:embeddedFont>
      <p:font typeface="Goudy Old Style" panose="02020502050305020303" pitchFamily="18" charset="0"/>
      <p:regular r:id="rId60"/>
      <p:bold r:id="rId61"/>
      <p:italic r:id="rId62"/>
    </p:embeddedFont>
    <p:embeddedFont>
      <p:font typeface="Halant Medium" panose="020B0604020202020204" charset="0"/>
      <p:regular r:id="rId63"/>
    </p:embeddedFont>
    <p:embeddedFont>
      <p:font typeface="Hammersmith One" panose="02010703030501060504" pitchFamily="2" charset="0"/>
      <p:regular r:id="rId64"/>
    </p:embeddedFont>
    <p:embeddedFont>
      <p:font typeface="HK Grotesk Bold" panose="020B0604020202020204" charset="0"/>
      <p:regular r:id="rId65"/>
    </p:embeddedFont>
    <p:embeddedFont>
      <p:font typeface="Intro Rust" panose="020B0604020202020204" charset="0"/>
      <p:regular r:id="rId66"/>
    </p:embeddedFont>
    <p:embeddedFont>
      <p:font typeface="Kollektif" panose="020B0604020202020204" charset="0"/>
      <p:regular r:id="rId67"/>
    </p:embeddedFont>
    <p:embeddedFont>
      <p:font typeface="League Spartan" panose="020B0604020202020204" charset="0"/>
      <p:regular r:id="rId68"/>
    </p:embeddedFont>
    <p:embeddedFont>
      <p:font typeface="Montserrat Light" panose="00000400000000000000" pitchFamily="2" charset="0"/>
      <p:regular r:id="rId69"/>
    </p:embeddedFont>
    <p:embeddedFont>
      <p:font typeface="Oswald Bold" panose="020B0604020202020204" charset="0"/>
      <p:regular r:id="rId7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4.fntdata"/><Relationship Id="rId68" Type="http://schemas.openxmlformats.org/officeDocument/2006/relationships/font" Target="fonts/font19.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1.fntdata"/><Relationship Id="rId55" Type="http://schemas.openxmlformats.org/officeDocument/2006/relationships/font" Target="fonts/font6.fntdata"/><Relationship Id="rId7" Type="http://schemas.openxmlformats.org/officeDocument/2006/relationships/slide" Target="slides/slide5.xml"/><Relationship Id="rId71" Type="http://schemas.openxmlformats.org/officeDocument/2006/relationships/presProps" Target="presProps.xml"/></Relationships>
</file>

<file path=ppt/media/image1.png>
</file>

<file path=ppt/media/image10.png>
</file>

<file path=ppt/media/image100.png>
</file>

<file path=ppt/media/image101.png>
</file>

<file path=ppt/media/image102.jpeg>
</file>

<file path=ppt/media/image103.png>
</file>

<file path=ppt/media/image104.svg>
</file>

<file path=ppt/media/image105.png>
</file>

<file path=ppt/media/image106.svg>
</file>

<file path=ppt/media/image107.png>
</file>

<file path=ppt/media/image108.svg>
</file>

<file path=ppt/media/image109.png>
</file>

<file path=ppt/media/image11.svg>
</file>

<file path=ppt/media/image110.svg>
</file>

<file path=ppt/media/image111.png>
</file>

<file path=ppt/media/image112.jpeg>
</file>

<file path=ppt/media/image113.png>
</file>

<file path=ppt/media/image114.png>
</file>

<file path=ppt/media/image115.png>
</file>

<file path=ppt/media/image116.png>
</file>

<file path=ppt/media/image117.png>
</file>

<file path=ppt/media/image12.jpeg>
</file>

<file path=ppt/media/image13.png>
</file>

<file path=ppt/media/image14.sv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png>
</file>

<file path=ppt/media/image31.svg>
</file>

<file path=ppt/media/image32.png>
</file>

<file path=ppt/media/image33.png>
</file>

<file path=ppt/media/image34.png>
</file>

<file path=ppt/media/image35.svg>
</file>

<file path=ppt/media/image36.png>
</file>

<file path=ppt/media/image37.svg>
</file>

<file path=ppt/media/image38.png>
</file>

<file path=ppt/media/image39.png>
</file>

<file path=ppt/media/image4.svg>
</file>

<file path=ppt/media/image40.png>
</file>

<file path=ppt/media/image41.svg>
</file>

<file path=ppt/media/image42.pn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png>
</file>

<file path=ppt/media/image55.svg>
</file>

<file path=ppt/media/image56.png>
</file>

<file path=ppt/media/image57.svg>
</file>

<file path=ppt/media/image58.png>
</file>

<file path=ppt/media/image59.svg>
</file>

<file path=ppt/media/image6.svg>
</file>

<file path=ppt/media/image60.png>
</file>

<file path=ppt/media/image61.svg>
</file>

<file path=ppt/media/image62.png>
</file>

<file path=ppt/media/image63.png>
</file>

<file path=ppt/media/image64.svg>
</file>

<file path=ppt/media/image65.png>
</file>

<file path=ppt/media/image66.svg>
</file>

<file path=ppt/media/image67.png>
</file>

<file path=ppt/media/image68.pn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png>
</file>

<file path=ppt/media/image77.png>
</file>

<file path=ppt/media/image78.png>
</file>

<file path=ppt/media/image79.png>
</file>

<file path=ppt/media/image8.sv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943100" y="7052196"/>
            <a:ext cx="13429173" cy="1806054"/>
          </a:xfrm>
        </p:spPr>
        <p:txBody>
          <a:bodyPr>
            <a:normAutofit/>
          </a:bodyPr>
          <a:lstStyle>
            <a:lvl1pPr marL="0" indent="0" algn="l">
              <a:buNone/>
              <a:defRPr sz="27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B8B3671-A306-4A69-8480-FA9BE839245D}"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943101" y="1428750"/>
            <a:ext cx="13429172" cy="5623236"/>
          </a:xfrm>
          <a:noFill/>
        </p:spPr>
        <p:txBody>
          <a:bodyPr anchor="b">
            <a:normAutofit/>
          </a:bodyPr>
          <a:lstStyle>
            <a:lvl1pPr algn="l">
              <a:defRPr sz="4800" spc="795" baseline="0"/>
            </a:lvl1pPr>
          </a:lstStyle>
          <a:p>
            <a:r>
              <a:rPr lang="en-US" dirty="0"/>
              <a:t>Click to edit Master title style</a:t>
            </a:r>
          </a:p>
        </p:txBody>
      </p:sp>
    </p:spTree>
    <p:extLst>
      <p:ext uri="{BB962C8B-B14F-4D97-AF65-F5344CB8AC3E}">
        <p14:creationId xmlns:p14="http://schemas.microsoft.com/office/powerpoint/2010/main" val="28639838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5887614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943100" y="2427317"/>
            <a:ext cx="12618285" cy="5916584"/>
          </a:xfrm>
        </p:spPr>
        <p:txBody>
          <a:bodyPr anchor="t">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943100" y="1363287"/>
            <a:ext cx="12618288" cy="1014153"/>
          </a:xfrm>
        </p:spPr>
        <p:txBody>
          <a:bodyPr anchor="b">
            <a:normAutofit/>
          </a:bodyPr>
          <a:lstStyle>
            <a:lvl1pPr marL="0" indent="0">
              <a:buNone/>
              <a:defRPr sz="2700">
                <a:solidFill>
                  <a:schemeClr val="tx1"/>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4711677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943102" y="3390181"/>
            <a:ext cx="6525039" cy="548532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9819862" y="3390180"/>
            <a:ext cx="6525038" cy="54853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8663889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943100" y="1450182"/>
            <a:ext cx="15089982" cy="157767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943101" y="3027872"/>
            <a:ext cx="6525041" cy="816005"/>
          </a:xfrm>
        </p:spPr>
        <p:txBody>
          <a:bodyPr anchor="b"/>
          <a:lstStyle>
            <a:lvl1pPr marL="0" indent="0">
              <a:buNone/>
              <a:defRPr sz="3600" b="0">
                <a:latin typeface="+mj-lt"/>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943101" y="4162134"/>
            <a:ext cx="6525041" cy="47261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9819858" y="3027872"/>
            <a:ext cx="6525042" cy="816005"/>
          </a:xfrm>
        </p:spPr>
        <p:txBody>
          <a:bodyPr anchor="b"/>
          <a:lstStyle>
            <a:lvl1pPr marL="0" indent="0">
              <a:buNone/>
              <a:defRPr sz="3600" b="0">
                <a:latin typeface="+mj-lt"/>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9819858" y="4162134"/>
            <a:ext cx="6525042" cy="472619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B8B3671-A306-4A69-8480-FA9BE839245D}"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9986963" y="3938328"/>
            <a:ext cx="63579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2105526" y="3938328"/>
            <a:ext cx="636261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45796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531519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8266938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959727" y="1959726"/>
            <a:ext cx="5898356" cy="3183774"/>
          </a:xfrm>
        </p:spPr>
        <p:txBody>
          <a:bodyPr anchor="t">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9144000" y="1968040"/>
            <a:ext cx="7715250" cy="6848477"/>
          </a:xfrm>
        </p:spPr>
        <p:txBody>
          <a:bodyPr>
            <a:normAutofit/>
          </a:bodyPr>
          <a:lstStyle>
            <a:lvl1pPr>
              <a:defRPr sz="4200"/>
            </a:lvl1pPr>
            <a:lvl2pPr>
              <a:defRPr sz="3600"/>
            </a:lvl2pPr>
            <a:lvl3pPr>
              <a:defRPr sz="3000"/>
            </a:lvl3pPr>
            <a:lvl4pPr>
              <a:defRPr sz="2700"/>
            </a:lvl4pPr>
            <a:lvl5pPr>
              <a:defRPr sz="2700"/>
            </a:lvl5pPr>
            <a:lvl6pPr>
              <a:defRPr sz="3000"/>
            </a:lvl6pPr>
            <a:lvl7pPr>
              <a:defRPr sz="3000"/>
            </a:lvl7pPr>
            <a:lvl8pPr>
              <a:defRPr sz="3000"/>
            </a:lvl8pPr>
            <a:lvl9pPr>
              <a:defRPr sz="3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959727" y="5143499"/>
            <a:ext cx="5898356" cy="3200402"/>
          </a:xfrm>
        </p:spPr>
        <p:txBody>
          <a:bodyPr anchor="b">
            <a:normAutofit/>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098291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959727" y="1960778"/>
            <a:ext cx="5898356" cy="3182720"/>
          </a:xfrm>
        </p:spPr>
        <p:txBody>
          <a:bodyPr anchor="t">
            <a:normAutofit/>
          </a:bodyPr>
          <a:lstStyle>
            <a:lvl1pPr>
              <a:defRPr sz="3600"/>
            </a:lvl1pPr>
          </a:lstStyle>
          <a:p>
            <a:r>
              <a:rPr lang="en-US" dirty="0"/>
              <a:t>Click to edit Master title style</a:t>
            </a:r>
          </a:p>
        </p:txBody>
      </p:sp>
      <p:sp>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8786553" y="1960779"/>
            <a:ext cx="7558347" cy="6897471"/>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US"/>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959727" y="5143499"/>
            <a:ext cx="5898356" cy="3200402"/>
          </a:xfrm>
        </p:spPr>
        <p:txBody>
          <a:bodyPr anchor="b">
            <a:normAutofit/>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5735191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5015427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13782502" y="1428749"/>
            <a:ext cx="3076748" cy="742950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1428750" y="1428749"/>
            <a:ext cx="12353751" cy="742950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5DBDDF98-C922-483F-97E9-3E76B0201B42}" type="datetimeFigureOut">
              <a:rPr lang="en-US" smtClean="0"/>
              <a:t>5/6/2023</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960653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943100" y="1264445"/>
            <a:ext cx="14401800" cy="196453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943100" y="3393282"/>
            <a:ext cx="14401800" cy="546496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1271589" y="9298783"/>
            <a:ext cx="4114800" cy="547688"/>
          </a:xfrm>
          <a:prstGeom prst="rect">
            <a:avLst/>
          </a:prstGeom>
        </p:spPr>
        <p:txBody>
          <a:bodyPr vert="horz" lIns="91440" tIns="45720" rIns="91440" bIns="45720" rtlCol="0" anchor="ctr"/>
          <a:lstStyle>
            <a:lvl1pPr algn="l">
              <a:defRPr sz="1575">
                <a:solidFill>
                  <a:schemeClr val="tx1"/>
                </a:solidFill>
                <a:latin typeface="+mj-lt"/>
              </a:defRPr>
            </a:lvl1pPr>
          </a:lstStyle>
          <a:p>
            <a:fld id="{5DBDDF98-C922-483F-97E9-3E76B0201B42}" type="datetimeFigureOut">
              <a:rPr lang="en-US" smtClean="0"/>
              <a:pPr/>
              <a:t>5/6/2023</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10929938" y="9298783"/>
            <a:ext cx="5114927" cy="547688"/>
          </a:xfrm>
          <a:prstGeom prst="rect">
            <a:avLst/>
          </a:prstGeom>
        </p:spPr>
        <p:txBody>
          <a:bodyPr vert="horz" lIns="91440" tIns="45720" rIns="91440" bIns="45720" rtlCol="0" anchor="ctr"/>
          <a:lstStyle>
            <a:lvl1pPr algn="r">
              <a:defRPr sz="1575">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6092161" y="9298783"/>
            <a:ext cx="928688" cy="547688"/>
          </a:xfrm>
          <a:prstGeom prst="rect">
            <a:avLst/>
          </a:prstGeom>
        </p:spPr>
        <p:txBody>
          <a:bodyPr vert="horz" lIns="91440" tIns="45720" rIns="91440" bIns="45720" rtlCol="0" anchor="ctr"/>
          <a:lstStyle>
            <a:lvl1pPr algn="r">
              <a:defRPr sz="1575">
                <a:solidFill>
                  <a:schemeClr val="tx1"/>
                </a:solidFill>
                <a:latin typeface="+mj-lt"/>
              </a:defRPr>
            </a:lvl1pPr>
          </a:lstStyle>
          <a:p>
            <a:fld id="{1B8B3671-A306-4A69-8480-FA9BE839245D}" type="slidenum">
              <a:rPr lang="en-US" smtClean="0"/>
              <a:pPr/>
              <a:t>‹#›</a:t>
            </a:fld>
            <a:endParaRPr lang="en-US"/>
          </a:p>
        </p:txBody>
      </p:sp>
    </p:spTree>
    <p:extLst>
      <p:ext uri="{BB962C8B-B14F-4D97-AF65-F5344CB8AC3E}">
        <p14:creationId xmlns:p14="http://schemas.microsoft.com/office/powerpoint/2010/main" val="21952299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371600" rtl="0" eaLnBrk="1" latinLnBrk="0" hangingPunct="1">
        <a:lnSpc>
          <a:spcPct val="120000"/>
        </a:lnSpc>
        <a:spcBef>
          <a:spcPct val="0"/>
        </a:spcBef>
        <a:buNone/>
        <a:defRPr sz="4200" kern="1200" cap="all" spc="750" baseline="0">
          <a:solidFill>
            <a:schemeClr val="tx1"/>
          </a:solidFill>
          <a:latin typeface="+mj-lt"/>
          <a:ea typeface="+mj-ea"/>
          <a:cs typeface="+mj-cs"/>
        </a:defRPr>
      </a:lvl1pPr>
    </p:titleStyle>
    <p:bodyStyle>
      <a:lvl1pPr marL="342900" indent="-342900" algn="l" defTabSz="1371600" rtl="0" eaLnBrk="1" latinLnBrk="0" hangingPunct="1">
        <a:lnSpc>
          <a:spcPct val="120000"/>
        </a:lnSpc>
        <a:spcBef>
          <a:spcPts val="1500"/>
        </a:spcBef>
        <a:buFont typeface="Arial" panose="020B0604020202020204" pitchFamily="34" charset="0"/>
        <a:buChar char="•"/>
        <a:defRPr sz="2700" kern="1200">
          <a:solidFill>
            <a:schemeClr val="tx1"/>
          </a:solidFill>
          <a:latin typeface="+mn-lt"/>
          <a:ea typeface="+mn-ea"/>
          <a:cs typeface="+mn-cs"/>
        </a:defRPr>
      </a:lvl1pPr>
      <a:lvl2pPr marL="713232" indent="-342900" algn="l" defTabSz="1371600" rtl="0" eaLnBrk="1" latinLnBrk="0" hangingPunct="1">
        <a:lnSpc>
          <a:spcPct val="120000"/>
        </a:lnSpc>
        <a:spcBef>
          <a:spcPts val="750"/>
        </a:spcBef>
        <a:buFont typeface="Arial" panose="020B0604020202020204" pitchFamily="34" charset="0"/>
        <a:buChar char="•"/>
        <a:defRPr sz="2400" kern="1200">
          <a:solidFill>
            <a:schemeClr val="tx1"/>
          </a:solidFill>
          <a:latin typeface="+mn-lt"/>
          <a:ea typeface="+mn-ea"/>
          <a:cs typeface="+mn-cs"/>
        </a:defRPr>
      </a:lvl2pPr>
      <a:lvl3pPr marL="1042416" indent="-342900" algn="l" defTabSz="1371600" rtl="0" eaLnBrk="1" latinLnBrk="0" hangingPunct="1">
        <a:lnSpc>
          <a:spcPct val="120000"/>
        </a:lnSpc>
        <a:spcBef>
          <a:spcPts val="750"/>
        </a:spcBef>
        <a:buFont typeface="Arial" panose="020B0604020202020204" pitchFamily="34" charset="0"/>
        <a:buChar char="•"/>
        <a:defRPr sz="2100" kern="1200">
          <a:solidFill>
            <a:schemeClr val="tx1"/>
          </a:solidFill>
          <a:latin typeface="+mn-lt"/>
          <a:ea typeface="+mn-ea"/>
          <a:cs typeface="+mn-cs"/>
        </a:defRPr>
      </a:lvl3pPr>
      <a:lvl4pPr marL="1371600" indent="-342900" algn="l" defTabSz="1371600" rtl="0" eaLnBrk="1" latinLnBrk="0" hangingPunct="1">
        <a:lnSpc>
          <a:spcPct val="120000"/>
        </a:lnSpc>
        <a:spcBef>
          <a:spcPts val="750"/>
        </a:spcBef>
        <a:buFont typeface="Arial" panose="020B0604020202020204" pitchFamily="34" charset="0"/>
        <a:buChar char="•"/>
        <a:defRPr sz="1800" kern="1200">
          <a:solidFill>
            <a:schemeClr val="tx1"/>
          </a:solidFill>
          <a:latin typeface="+mn-lt"/>
          <a:ea typeface="+mn-ea"/>
          <a:cs typeface="+mn-cs"/>
        </a:defRPr>
      </a:lvl4pPr>
      <a:lvl5pPr marL="1728216" indent="-342900" algn="l" defTabSz="1371600" rtl="0" eaLnBrk="1" latinLnBrk="0" hangingPunct="1">
        <a:lnSpc>
          <a:spcPct val="120000"/>
        </a:lnSpc>
        <a:spcBef>
          <a:spcPts val="750"/>
        </a:spcBef>
        <a:buFont typeface="Arial" panose="020B0604020202020204" pitchFamily="34" charset="0"/>
        <a:buChar char="•"/>
        <a:defRPr sz="18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4" Type="http://schemas.openxmlformats.org/officeDocument/2006/relationships/image" Target="../media/image41.svg"/></Relationships>
</file>

<file path=ppt/slides/_rels/slide1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4.svg"/><Relationship Id="rId7" Type="http://schemas.openxmlformats.org/officeDocument/2006/relationships/image" Target="../media/image48.svg"/><Relationship Id="rId12" Type="http://schemas.openxmlformats.org/officeDocument/2006/relationships/image" Target="../media/image53.png"/><Relationship Id="rId2" Type="http://schemas.openxmlformats.org/officeDocument/2006/relationships/image" Target="../media/image43.png"/><Relationship Id="rId1" Type="http://schemas.openxmlformats.org/officeDocument/2006/relationships/slideLayout" Target="../slideLayouts/slideLayout7.xml"/><Relationship Id="rId6" Type="http://schemas.openxmlformats.org/officeDocument/2006/relationships/image" Target="../media/image47.png"/><Relationship Id="rId11" Type="http://schemas.openxmlformats.org/officeDocument/2006/relationships/image" Target="../media/image52.svg"/><Relationship Id="rId5" Type="http://schemas.openxmlformats.org/officeDocument/2006/relationships/image" Target="../media/image46.svg"/><Relationship Id="rId10" Type="http://schemas.openxmlformats.org/officeDocument/2006/relationships/image" Target="../media/image51.png"/><Relationship Id="rId4" Type="http://schemas.openxmlformats.org/officeDocument/2006/relationships/image" Target="../media/image45.png"/><Relationship Id="rId9" Type="http://schemas.openxmlformats.org/officeDocument/2006/relationships/image" Target="../media/image50.svg"/></Relationships>
</file>

<file path=ppt/slides/_rels/slide13.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svg"/><Relationship Id="rId7" Type="http://schemas.openxmlformats.org/officeDocument/2006/relationships/image" Target="../media/image59.svg"/><Relationship Id="rId2" Type="http://schemas.openxmlformats.org/officeDocument/2006/relationships/image" Target="../media/image54.png"/><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57.svg"/><Relationship Id="rId10" Type="http://schemas.openxmlformats.org/officeDocument/2006/relationships/image" Target="../media/image62.png"/><Relationship Id="rId4" Type="http://schemas.openxmlformats.org/officeDocument/2006/relationships/image" Target="../media/image56.png"/><Relationship Id="rId9" Type="http://schemas.openxmlformats.org/officeDocument/2006/relationships/image" Target="../media/image61.svg"/></Relationships>
</file>

<file path=ppt/slides/_rels/slide14.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image" Target="../media/image48.svg"/><Relationship Id="rId7" Type="http://schemas.openxmlformats.org/officeDocument/2006/relationships/image" Target="../media/image66.svg"/><Relationship Id="rId2" Type="http://schemas.openxmlformats.org/officeDocument/2006/relationships/image" Target="../media/image47.png"/><Relationship Id="rId1" Type="http://schemas.openxmlformats.org/officeDocument/2006/relationships/slideLayout" Target="../slideLayouts/slideLayout7.xml"/><Relationship Id="rId6" Type="http://schemas.openxmlformats.org/officeDocument/2006/relationships/image" Target="../media/image65.png"/><Relationship Id="rId5" Type="http://schemas.openxmlformats.org/officeDocument/2006/relationships/image" Target="../media/image64.svg"/><Relationship Id="rId4" Type="http://schemas.openxmlformats.org/officeDocument/2006/relationships/image" Target="../media/image63.png"/></Relationships>
</file>

<file path=ppt/slides/_rels/slide15.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svg"/><Relationship Id="rId7" Type="http://schemas.openxmlformats.org/officeDocument/2006/relationships/image" Target="../media/image59.svg"/><Relationship Id="rId2" Type="http://schemas.openxmlformats.org/officeDocument/2006/relationships/image" Target="../media/image54.png"/><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57.svg"/><Relationship Id="rId10" Type="http://schemas.openxmlformats.org/officeDocument/2006/relationships/image" Target="../media/image68.png"/><Relationship Id="rId4" Type="http://schemas.openxmlformats.org/officeDocument/2006/relationships/image" Target="../media/image56.png"/><Relationship Id="rId9" Type="http://schemas.openxmlformats.org/officeDocument/2006/relationships/image" Target="../media/image61.svg"/></Relationships>
</file>

<file path=ppt/slides/_rels/slide16.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image" Target="../media/image70.svg"/><Relationship Id="rId7" Type="http://schemas.openxmlformats.org/officeDocument/2006/relationships/image" Target="../media/image74.svg"/><Relationship Id="rId2" Type="http://schemas.openxmlformats.org/officeDocument/2006/relationships/image" Target="../media/image69.png"/><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72.svg"/><Relationship Id="rId4" Type="http://schemas.openxmlformats.org/officeDocument/2006/relationships/image" Target="../media/image71.png"/></Relationships>
</file>

<file path=ppt/slides/_rels/slide17.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0.svg"/><Relationship Id="rId7" Type="http://schemas.openxmlformats.org/officeDocument/2006/relationships/image" Target="../media/image74.svg"/><Relationship Id="rId2" Type="http://schemas.openxmlformats.org/officeDocument/2006/relationships/image" Target="../media/image69.png"/><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72.svg"/><Relationship Id="rId4" Type="http://schemas.openxmlformats.org/officeDocument/2006/relationships/image" Target="../media/image71.png"/></Relationships>
</file>

<file path=ppt/slides/_rels/slide18.xml.rels><?xml version="1.0" encoding="UTF-8" standalone="yes"?>
<Relationships xmlns="http://schemas.openxmlformats.org/package/2006/relationships"><Relationship Id="rId8" Type="http://schemas.openxmlformats.org/officeDocument/2006/relationships/image" Target="../media/image77.png"/><Relationship Id="rId3" Type="http://schemas.openxmlformats.org/officeDocument/2006/relationships/image" Target="../media/image70.svg"/><Relationship Id="rId7" Type="http://schemas.openxmlformats.org/officeDocument/2006/relationships/image" Target="../media/image74.svg"/><Relationship Id="rId2" Type="http://schemas.openxmlformats.org/officeDocument/2006/relationships/image" Target="../media/image69.png"/><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72.svg"/><Relationship Id="rId4" Type="http://schemas.openxmlformats.org/officeDocument/2006/relationships/image" Target="../media/image71.png"/></Relationships>
</file>

<file path=ppt/slides/_rels/slide19.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70.svg"/><Relationship Id="rId7" Type="http://schemas.openxmlformats.org/officeDocument/2006/relationships/image" Target="../media/image74.svg"/><Relationship Id="rId2" Type="http://schemas.openxmlformats.org/officeDocument/2006/relationships/image" Target="../media/image69.png"/><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72.svg"/><Relationship Id="rId4" Type="http://schemas.openxmlformats.org/officeDocument/2006/relationships/image" Target="../media/image71.png"/></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14.svg"/></Relationships>
</file>

<file path=ppt/slides/_rels/slide20.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image" Target="../media/image70.svg"/><Relationship Id="rId7" Type="http://schemas.openxmlformats.org/officeDocument/2006/relationships/image" Target="../media/image74.svg"/><Relationship Id="rId2" Type="http://schemas.openxmlformats.org/officeDocument/2006/relationships/image" Target="../media/image69.png"/><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72.svg"/><Relationship Id="rId4" Type="http://schemas.openxmlformats.org/officeDocument/2006/relationships/image" Target="../media/image71.png"/></Relationships>
</file>

<file path=ppt/slides/_rels/slide21.xml.rels><?xml version="1.0" encoding="UTF-8" standalone="yes"?>
<Relationships xmlns="http://schemas.openxmlformats.org/package/2006/relationships"><Relationship Id="rId8" Type="http://schemas.openxmlformats.org/officeDocument/2006/relationships/image" Target="../media/image80.png"/><Relationship Id="rId3" Type="http://schemas.openxmlformats.org/officeDocument/2006/relationships/image" Target="../media/image70.svg"/><Relationship Id="rId7" Type="http://schemas.openxmlformats.org/officeDocument/2006/relationships/image" Target="../media/image74.svg"/><Relationship Id="rId2" Type="http://schemas.openxmlformats.org/officeDocument/2006/relationships/image" Target="../media/image69.png"/><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72.svg"/><Relationship Id="rId4" Type="http://schemas.openxmlformats.org/officeDocument/2006/relationships/image" Target="../media/image71.png"/></Relationships>
</file>

<file path=ppt/slides/_rels/slide22.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image" Target="../media/image70.svg"/><Relationship Id="rId7" Type="http://schemas.openxmlformats.org/officeDocument/2006/relationships/image" Target="../media/image74.svg"/><Relationship Id="rId2" Type="http://schemas.openxmlformats.org/officeDocument/2006/relationships/image" Target="../media/image69.png"/><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72.svg"/><Relationship Id="rId4" Type="http://schemas.openxmlformats.org/officeDocument/2006/relationships/image" Target="../media/image71.png"/></Relationships>
</file>

<file path=ppt/slides/_rels/slide23.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30.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7.xml"/><Relationship Id="rId6" Type="http://schemas.openxmlformats.org/officeDocument/2006/relationships/image" Target="../media/image101.png"/><Relationship Id="rId5" Type="http://schemas.openxmlformats.org/officeDocument/2006/relationships/image" Target="../media/image100.png"/><Relationship Id="rId4" Type="http://schemas.openxmlformats.org/officeDocument/2006/relationships/image" Target="../media/image99.svg"/></Relationships>
</file>

<file path=ppt/slides/_rels/slide39.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7.xml"/><Relationship Id="rId5" Type="http://schemas.openxmlformats.org/officeDocument/2006/relationships/image" Target="../media/image100.png"/><Relationship Id="rId4" Type="http://schemas.openxmlformats.org/officeDocument/2006/relationships/image" Target="../media/image99.sv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40.xml.rels><?xml version="1.0" encoding="UTF-8" standalone="yes"?>
<Relationships xmlns="http://schemas.openxmlformats.org/package/2006/relationships"><Relationship Id="rId8" Type="http://schemas.openxmlformats.org/officeDocument/2006/relationships/image" Target="../media/image108.svg"/><Relationship Id="rId3" Type="http://schemas.openxmlformats.org/officeDocument/2006/relationships/image" Target="../media/image103.png"/><Relationship Id="rId7" Type="http://schemas.openxmlformats.org/officeDocument/2006/relationships/image" Target="../media/image107.png"/><Relationship Id="rId2" Type="http://schemas.openxmlformats.org/officeDocument/2006/relationships/image" Target="../media/image102.jpeg"/><Relationship Id="rId1" Type="http://schemas.openxmlformats.org/officeDocument/2006/relationships/slideLayout" Target="../slideLayouts/slideLayout7.xml"/><Relationship Id="rId6" Type="http://schemas.openxmlformats.org/officeDocument/2006/relationships/image" Target="../media/image106.svg"/><Relationship Id="rId5" Type="http://schemas.openxmlformats.org/officeDocument/2006/relationships/image" Target="../media/image105.png"/><Relationship Id="rId10" Type="http://schemas.openxmlformats.org/officeDocument/2006/relationships/image" Target="../media/image110.svg"/><Relationship Id="rId4" Type="http://schemas.openxmlformats.org/officeDocument/2006/relationships/image" Target="../media/image104.svg"/><Relationship Id="rId9" Type="http://schemas.openxmlformats.org/officeDocument/2006/relationships/image" Target="../media/image109.png"/></Relationships>
</file>

<file path=ppt/slides/_rels/slide41.xml.rels><?xml version="1.0" encoding="UTF-8" standalone="yes"?>
<Relationships xmlns="http://schemas.openxmlformats.org/package/2006/relationships"><Relationship Id="rId3" Type="http://schemas.openxmlformats.org/officeDocument/2006/relationships/image" Target="../media/image103.png"/><Relationship Id="rId7" Type="http://schemas.openxmlformats.org/officeDocument/2006/relationships/image" Target="../media/image111.png"/><Relationship Id="rId2" Type="http://schemas.openxmlformats.org/officeDocument/2006/relationships/image" Target="../media/image102.jpeg"/><Relationship Id="rId1" Type="http://schemas.openxmlformats.org/officeDocument/2006/relationships/slideLayout" Target="../slideLayouts/slideLayout7.xml"/><Relationship Id="rId6" Type="http://schemas.openxmlformats.org/officeDocument/2006/relationships/image" Target="../media/image106.svg"/><Relationship Id="rId5" Type="http://schemas.openxmlformats.org/officeDocument/2006/relationships/image" Target="../media/image105.png"/><Relationship Id="rId4" Type="http://schemas.openxmlformats.org/officeDocument/2006/relationships/image" Target="../media/image104.svg"/></Relationships>
</file>

<file path=ppt/slides/_rels/slide42.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112.jpeg"/><Relationship Id="rId1" Type="http://schemas.openxmlformats.org/officeDocument/2006/relationships/slideLayout" Target="../slideLayouts/slideLayout7.xml"/><Relationship Id="rId6" Type="http://schemas.openxmlformats.org/officeDocument/2006/relationships/image" Target="../media/image106.svg"/><Relationship Id="rId5" Type="http://schemas.openxmlformats.org/officeDocument/2006/relationships/image" Target="../media/image105.png"/><Relationship Id="rId4" Type="http://schemas.openxmlformats.org/officeDocument/2006/relationships/image" Target="../media/image104.svg"/></Relationships>
</file>

<file path=ppt/slides/_rels/slide43.xml.rels><?xml version="1.0" encoding="UTF-8" standalone="yes"?>
<Relationships xmlns="http://schemas.openxmlformats.org/package/2006/relationships"><Relationship Id="rId3" Type="http://schemas.openxmlformats.org/officeDocument/2006/relationships/image" Target="../media/image103.png"/><Relationship Id="rId7" Type="http://schemas.openxmlformats.org/officeDocument/2006/relationships/image" Target="../media/image113.png"/><Relationship Id="rId2" Type="http://schemas.openxmlformats.org/officeDocument/2006/relationships/image" Target="../media/image112.jpeg"/><Relationship Id="rId1" Type="http://schemas.openxmlformats.org/officeDocument/2006/relationships/slideLayout" Target="../slideLayouts/slideLayout7.xml"/><Relationship Id="rId6" Type="http://schemas.openxmlformats.org/officeDocument/2006/relationships/image" Target="../media/image106.svg"/><Relationship Id="rId5" Type="http://schemas.openxmlformats.org/officeDocument/2006/relationships/image" Target="../media/image105.png"/><Relationship Id="rId4" Type="http://schemas.openxmlformats.org/officeDocument/2006/relationships/image" Target="../media/image104.svg"/></Relationships>
</file>

<file path=ppt/slides/_rels/slide44.xml.rels><?xml version="1.0" encoding="UTF-8" standalone="yes"?>
<Relationships xmlns="http://schemas.openxmlformats.org/package/2006/relationships"><Relationship Id="rId8" Type="http://schemas.openxmlformats.org/officeDocument/2006/relationships/image" Target="../media/image115.png"/><Relationship Id="rId3" Type="http://schemas.openxmlformats.org/officeDocument/2006/relationships/image" Target="../media/image103.png"/><Relationship Id="rId7" Type="http://schemas.openxmlformats.org/officeDocument/2006/relationships/image" Target="../media/image114.png"/><Relationship Id="rId2" Type="http://schemas.openxmlformats.org/officeDocument/2006/relationships/image" Target="../media/image112.jpeg"/><Relationship Id="rId1" Type="http://schemas.openxmlformats.org/officeDocument/2006/relationships/slideLayout" Target="../slideLayouts/slideLayout7.xml"/><Relationship Id="rId6" Type="http://schemas.openxmlformats.org/officeDocument/2006/relationships/image" Target="../media/image106.svg"/><Relationship Id="rId5" Type="http://schemas.openxmlformats.org/officeDocument/2006/relationships/image" Target="../media/image105.png"/><Relationship Id="rId4" Type="http://schemas.openxmlformats.org/officeDocument/2006/relationships/image" Target="../media/image104.svg"/></Relationships>
</file>

<file path=ppt/slides/_rels/slide45.xml.rels><?xml version="1.0" encoding="UTF-8" standalone="yes"?>
<Relationships xmlns="http://schemas.openxmlformats.org/package/2006/relationships"><Relationship Id="rId3" Type="http://schemas.openxmlformats.org/officeDocument/2006/relationships/image" Target="../media/image103.png"/><Relationship Id="rId7" Type="http://schemas.openxmlformats.org/officeDocument/2006/relationships/image" Target="../media/image116.png"/><Relationship Id="rId2" Type="http://schemas.openxmlformats.org/officeDocument/2006/relationships/image" Target="../media/image112.jpeg"/><Relationship Id="rId1" Type="http://schemas.openxmlformats.org/officeDocument/2006/relationships/slideLayout" Target="../slideLayouts/slideLayout7.xml"/><Relationship Id="rId6" Type="http://schemas.openxmlformats.org/officeDocument/2006/relationships/image" Target="../media/image106.svg"/><Relationship Id="rId5" Type="http://schemas.openxmlformats.org/officeDocument/2006/relationships/image" Target="../media/image105.png"/><Relationship Id="rId4" Type="http://schemas.openxmlformats.org/officeDocument/2006/relationships/image" Target="../media/image104.svg"/></Relationships>
</file>

<file path=ppt/slides/_rels/slide46.xml.rels><?xml version="1.0" encoding="UTF-8" standalone="yes"?>
<Relationships xmlns="http://schemas.openxmlformats.org/package/2006/relationships"><Relationship Id="rId3" Type="http://schemas.openxmlformats.org/officeDocument/2006/relationships/image" Target="../media/image103.png"/><Relationship Id="rId7" Type="http://schemas.openxmlformats.org/officeDocument/2006/relationships/image" Target="../media/image117.png"/><Relationship Id="rId2" Type="http://schemas.openxmlformats.org/officeDocument/2006/relationships/image" Target="../media/image112.jpeg"/><Relationship Id="rId1" Type="http://schemas.openxmlformats.org/officeDocument/2006/relationships/slideLayout" Target="../slideLayouts/slideLayout7.xml"/><Relationship Id="rId6" Type="http://schemas.openxmlformats.org/officeDocument/2006/relationships/image" Target="../media/image106.svg"/><Relationship Id="rId5" Type="http://schemas.openxmlformats.org/officeDocument/2006/relationships/image" Target="../media/image105.png"/><Relationship Id="rId4" Type="http://schemas.openxmlformats.org/officeDocument/2006/relationships/image" Target="../media/image104.sv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svg"/><Relationship Id="rId7" Type="http://schemas.openxmlformats.org/officeDocument/2006/relationships/image" Target="../media/image27.sv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sv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7.svg"/><Relationship Id="rId7" Type="http://schemas.openxmlformats.org/officeDocument/2006/relationships/image" Target="../media/image30.pn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5.svg"/><Relationship Id="rId10" Type="http://schemas.openxmlformats.org/officeDocument/2006/relationships/image" Target="../media/image33.png"/><Relationship Id="rId4" Type="http://schemas.openxmlformats.org/officeDocument/2006/relationships/image" Target="../media/image24.png"/><Relationship Id="rId9"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svg"/><Relationship Id="rId4"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472913" y="5182652"/>
            <a:ext cx="4907932" cy="4907932"/>
          </a:xfrm>
          <a:prstGeom prst="rect">
            <a:avLst/>
          </a:prstGeom>
        </p:spPr>
      </p:pic>
      <p:grpSp>
        <p:nvGrpSpPr>
          <p:cNvPr id="3" name="Group 3"/>
          <p:cNvGrpSpPr/>
          <p:nvPr/>
        </p:nvGrpSpPr>
        <p:grpSpPr>
          <a:xfrm>
            <a:off x="4050715" y="3815268"/>
            <a:ext cx="11229499" cy="2687516"/>
            <a:chOff x="0" y="0"/>
            <a:chExt cx="14972665" cy="3583355"/>
          </a:xfrm>
        </p:grpSpPr>
        <p:sp>
          <p:nvSpPr>
            <p:cNvPr id="4" name="TextBox 4"/>
            <p:cNvSpPr txBox="1"/>
            <p:nvPr/>
          </p:nvSpPr>
          <p:spPr>
            <a:xfrm>
              <a:off x="0" y="66675"/>
              <a:ext cx="14972665" cy="2936798"/>
            </a:xfrm>
            <a:prstGeom prst="rect">
              <a:avLst/>
            </a:prstGeom>
          </p:spPr>
          <p:txBody>
            <a:bodyPr lIns="0" tIns="0" rIns="0" bIns="0" rtlCol="0" anchor="t">
              <a:spAutoFit/>
            </a:bodyPr>
            <a:lstStyle/>
            <a:p>
              <a:pPr algn="ctr">
                <a:lnSpc>
                  <a:spcPts val="8596"/>
                </a:lnSpc>
              </a:pPr>
              <a:r>
                <a:rPr lang="en-US" sz="7744" spc="580">
                  <a:solidFill>
                    <a:srgbClr val="EAD7D0"/>
                  </a:solidFill>
                  <a:latin typeface="Intro Rust"/>
                </a:rPr>
                <a:t>8 BIT COMPARATOR CIRCUIT DESIGN</a:t>
              </a:r>
            </a:p>
          </p:txBody>
        </p:sp>
        <p:sp>
          <p:nvSpPr>
            <p:cNvPr id="5" name="TextBox 5"/>
            <p:cNvSpPr txBox="1"/>
            <p:nvPr/>
          </p:nvSpPr>
          <p:spPr>
            <a:xfrm>
              <a:off x="3065601" y="3035350"/>
              <a:ext cx="8841463" cy="548005"/>
            </a:xfrm>
            <a:prstGeom prst="rect">
              <a:avLst/>
            </a:prstGeom>
          </p:spPr>
          <p:txBody>
            <a:bodyPr lIns="0" tIns="0" rIns="0" bIns="0" rtlCol="0" anchor="t">
              <a:spAutoFit/>
            </a:bodyPr>
            <a:lstStyle/>
            <a:p>
              <a:pPr algn="ctr">
                <a:lnSpc>
                  <a:spcPts val="3240"/>
                </a:lnSpc>
              </a:pPr>
              <a:r>
                <a:rPr lang="en-US" sz="2700">
                  <a:solidFill>
                    <a:srgbClr val="F8D16F"/>
                  </a:solidFill>
                  <a:latin typeface="Code Pro"/>
                </a:rPr>
                <a:t>VLSI -CMOS</a:t>
              </a:r>
            </a:p>
          </p:txBody>
        </p:sp>
      </p:grpSp>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4792699">
            <a:off x="-857622" y="499063"/>
            <a:ext cx="3131908" cy="1844978"/>
          </a:xfrm>
          <a:prstGeom prst="rect">
            <a:avLst/>
          </a:prstGeom>
        </p:spPr>
      </p:pic>
      <p:pic>
        <p:nvPicPr>
          <p:cNvPr id="7" name="Picture 7"/>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1654056">
            <a:off x="14906959" y="9215483"/>
            <a:ext cx="3131908" cy="1844978"/>
          </a:xfrm>
          <a:prstGeom prst="rect">
            <a:avLst/>
          </a:prstGeom>
        </p:spPr>
      </p:pic>
      <p:pic>
        <p:nvPicPr>
          <p:cNvPr id="8" name="Picture 8"/>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66644" y="3125252"/>
            <a:ext cx="5190688" cy="4114800"/>
          </a:xfrm>
          <a:prstGeom prst="rect">
            <a:avLst/>
          </a:prstGeom>
        </p:spPr>
      </p:pic>
      <p:pic>
        <p:nvPicPr>
          <p:cNvPr id="9" name="Picture 9"/>
          <p:cNvPicPr>
            <a:picLocks noChangeAspect="1"/>
          </p:cNvPicPr>
          <p:nvPr/>
        </p:nvPicPr>
        <p:blipFill>
          <a:blip r:embed="rId10"/>
          <a:srcRect/>
          <a:stretch>
            <a:fillRect/>
          </a:stretch>
        </p:blipFill>
        <p:spPr>
          <a:xfrm flipH="1" flipV="1">
            <a:off x="14989667" y="-2922918"/>
            <a:ext cx="7641615" cy="5845836"/>
          </a:xfrm>
          <a:prstGeom prst="rect">
            <a:avLst/>
          </a:prstGeom>
        </p:spPr>
      </p:pic>
      <p:pic>
        <p:nvPicPr>
          <p:cNvPr id="10" name="Picture 10"/>
          <p:cNvPicPr>
            <a:picLocks noChangeAspect="1"/>
          </p:cNvPicPr>
          <p:nvPr/>
        </p:nvPicPr>
        <p:blipFill>
          <a:blip r:embed="rId10"/>
          <a:srcRect/>
          <a:stretch>
            <a:fillRect/>
          </a:stretch>
        </p:blipFill>
        <p:spPr>
          <a:xfrm flipH="1" flipV="1">
            <a:off x="5084481" y="9258300"/>
            <a:ext cx="7641615" cy="5845836"/>
          </a:xfrm>
          <a:prstGeom prst="rect">
            <a:avLst/>
          </a:prstGeom>
        </p:spPr>
      </p:pic>
      <p:pic>
        <p:nvPicPr>
          <p:cNvPr id="11" name="Picture 11"/>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a:xfrm>
            <a:off x="6160189" y="-1448848"/>
            <a:ext cx="5108117" cy="289769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887923">
            <a:off x="14163218" y="-10745994"/>
            <a:ext cx="13977230" cy="14342307"/>
          </a:xfrm>
          <a:prstGeom prst="rect">
            <a:avLst/>
          </a:prstGeom>
        </p:spPr>
      </p:pic>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887923">
            <a:off x="-8233356" y="7272649"/>
            <a:ext cx="13977230" cy="14342307"/>
          </a:xfrm>
          <a:prstGeom prst="rect">
            <a:avLst/>
          </a:prstGeom>
        </p:spPr>
      </p:pic>
      <p:graphicFrame>
        <p:nvGraphicFramePr>
          <p:cNvPr id="5" name="Table 5"/>
          <p:cNvGraphicFramePr>
            <a:graphicFrameLocks noGrp="1"/>
          </p:cNvGraphicFramePr>
          <p:nvPr/>
        </p:nvGraphicFramePr>
        <p:xfrm>
          <a:off x="459330" y="3725212"/>
          <a:ext cx="8042532" cy="5533088"/>
        </p:xfrm>
        <a:graphic>
          <a:graphicData uri="http://schemas.openxmlformats.org/drawingml/2006/table">
            <a:tbl>
              <a:tblPr/>
              <a:tblGrid>
                <a:gridCol w="1643441">
                  <a:extLst>
                    <a:ext uri="{9D8B030D-6E8A-4147-A177-3AD203B41FA5}">
                      <a16:colId xmlns:a16="http://schemas.microsoft.com/office/drawing/2014/main" val="20000"/>
                    </a:ext>
                  </a:extLst>
                </a:gridCol>
                <a:gridCol w="6399091">
                  <a:extLst>
                    <a:ext uri="{9D8B030D-6E8A-4147-A177-3AD203B41FA5}">
                      <a16:colId xmlns:a16="http://schemas.microsoft.com/office/drawing/2014/main" val="20001"/>
                    </a:ext>
                  </a:extLst>
                </a:gridCol>
              </a:tblGrid>
              <a:tr h="1436686">
                <a:tc>
                  <a:txBody>
                    <a:bodyPr/>
                    <a:lstStyle/>
                    <a:p>
                      <a:pPr algn="ctr">
                        <a:lnSpc>
                          <a:spcPts val="3919"/>
                        </a:lnSpc>
                        <a:defRPr/>
                      </a:pPr>
                      <a:r>
                        <a:rPr lang="en-US" sz="2799">
                          <a:solidFill>
                            <a:srgbClr val="000000"/>
                          </a:solidFill>
                          <a:latin typeface="Assistant Regular"/>
                        </a:rPr>
                        <a:t>Case 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19"/>
                        </a:lnSpc>
                        <a:defRPr/>
                      </a:pPr>
                      <a:r>
                        <a:rPr lang="en-US" sz="2799">
                          <a:solidFill>
                            <a:srgbClr val="000000"/>
                          </a:solidFill>
                          <a:latin typeface="Assistant Regular"/>
                        </a:rPr>
                        <a:t>If A3 = 1 and B3 = 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165455">
                <a:tc>
                  <a:txBody>
                    <a:bodyPr/>
                    <a:lstStyle/>
                    <a:p>
                      <a:pPr algn="ctr">
                        <a:lnSpc>
                          <a:spcPts val="3919"/>
                        </a:lnSpc>
                        <a:defRPr/>
                      </a:pPr>
                      <a:r>
                        <a:rPr lang="en-US" sz="2799">
                          <a:solidFill>
                            <a:srgbClr val="000000"/>
                          </a:solidFill>
                          <a:latin typeface="Assistant Regular"/>
                        </a:rPr>
                        <a:t> Case 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19"/>
                        </a:lnSpc>
                        <a:defRPr/>
                      </a:pPr>
                      <a:r>
                        <a:rPr lang="en-US" sz="2799">
                          <a:solidFill>
                            <a:srgbClr val="000000"/>
                          </a:solidFill>
                          <a:latin typeface="Assistant Regular"/>
                        </a:rPr>
                        <a:t>If A3 = B3 and A2 = 1 and B2 = 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65455">
                <a:tc>
                  <a:txBody>
                    <a:bodyPr/>
                    <a:lstStyle/>
                    <a:p>
                      <a:pPr algn="ctr">
                        <a:lnSpc>
                          <a:spcPts val="3919"/>
                        </a:lnSpc>
                        <a:defRPr/>
                      </a:pPr>
                      <a:r>
                        <a:rPr lang="en-US" sz="2799">
                          <a:solidFill>
                            <a:srgbClr val="000000"/>
                          </a:solidFill>
                          <a:latin typeface="Assistant Regular"/>
                        </a:rPr>
                        <a:t>Case 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19"/>
                        </a:lnSpc>
                        <a:defRPr/>
                      </a:pPr>
                      <a:r>
                        <a:rPr lang="en-US" sz="2799">
                          <a:solidFill>
                            <a:srgbClr val="000000"/>
                          </a:solidFill>
                          <a:latin typeface="Assistant Regular"/>
                        </a:rPr>
                        <a:t>If A3 = B3, A2 = B2 and A1 = 1 and B1 = 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765492">
                <a:tc>
                  <a:txBody>
                    <a:bodyPr/>
                    <a:lstStyle/>
                    <a:p>
                      <a:pPr algn="ctr">
                        <a:lnSpc>
                          <a:spcPts val="3919"/>
                        </a:lnSpc>
                        <a:defRPr/>
                      </a:pPr>
                      <a:r>
                        <a:rPr lang="en-US" sz="2799">
                          <a:solidFill>
                            <a:srgbClr val="000000"/>
                          </a:solidFill>
                          <a:latin typeface="Assistant Regular"/>
                        </a:rPr>
                        <a:t>Case 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19"/>
                        </a:lnSpc>
                        <a:defRPr/>
                      </a:pPr>
                      <a:r>
                        <a:rPr lang="en-US" sz="2799">
                          <a:solidFill>
                            <a:srgbClr val="000000"/>
                          </a:solidFill>
                          <a:latin typeface="Assistant Regular"/>
                        </a:rPr>
                        <a:t>If A3 = B3, A2 = B2, A1 = B1 and A0 = 1 and B0 = 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aphicFrame>
        <p:nvGraphicFramePr>
          <p:cNvPr id="6" name="Table 6"/>
          <p:cNvGraphicFramePr>
            <a:graphicFrameLocks noGrp="1"/>
          </p:cNvGraphicFramePr>
          <p:nvPr/>
        </p:nvGraphicFramePr>
        <p:xfrm>
          <a:off x="9407539" y="3725212"/>
          <a:ext cx="8444502" cy="5589292"/>
        </p:xfrm>
        <a:graphic>
          <a:graphicData uri="http://schemas.openxmlformats.org/drawingml/2006/table">
            <a:tbl>
              <a:tblPr/>
              <a:tblGrid>
                <a:gridCol w="1966809">
                  <a:extLst>
                    <a:ext uri="{9D8B030D-6E8A-4147-A177-3AD203B41FA5}">
                      <a16:colId xmlns:a16="http://schemas.microsoft.com/office/drawing/2014/main" val="20000"/>
                    </a:ext>
                  </a:extLst>
                </a:gridCol>
                <a:gridCol w="6477693">
                  <a:extLst>
                    <a:ext uri="{9D8B030D-6E8A-4147-A177-3AD203B41FA5}">
                      <a16:colId xmlns:a16="http://schemas.microsoft.com/office/drawing/2014/main" val="20001"/>
                    </a:ext>
                  </a:extLst>
                </a:gridCol>
              </a:tblGrid>
              <a:tr h="1345453">
                <a:tc>
                  <a:txBody>
                    <a:bodyPr/>
                    <a:lstStyle/>
                    <a:p>
                      <a:pPr algn="ctr">
                        <a:lnSpc>
                          <a:spcPts val="3919"/>
                        </a:lnSpc>
                        <a:defRPr/>
                      </a:pPr>
                      <a:r>
                        <a:rPr lang="en-US" sz="2799">
                          <a:solidFill>
                            <a:srgbClr val="000000"/>
                          </a:solidFill>
                          <a:latin typeface="Assistant Regular"/>
                        </a:rPr>
                        <a:t>Case 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19"/>
                        </a:lnSpc>
                        <a:defRPr/>
                      </a:pPr>
                      <a:r>
                        <a:rPr lang="en-US" sz="2799">
                          <a:solidFill>
                            <a:srgbClr val="000000"/>
                          </a:solidFill>
                          <a:latin typeface="Assistant Regular"/>
                        </a:rPr>
                        <a:t>If A3 = 0 and B3 = 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345453">
                <a:tc>
                  <a:txBody>
                    <a:bodyPr/>
                    <a:lstStyle/>
                    <a:p>
                      <a:pPr algn="ctr">
                        <a:lnSpc>
                          <a:spcPts val="3919"/>
                        </a:lnSpc>
                        <a:defRPr/>
                      </a:pPr>
                      <a:r>
                        <a:rPr lang="en-US" sz="2799">
                          <a:solidFill>
                            <a:srgbClr val="000000"/>
                          </a:solidFill>
                          <a:latin typeface="Assistant Regular"/>
                        </a:rPr>
                        <a:t> Case 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19"/>
                        </a:lnSpc>
                        <a:defRPr/>
                      </a:pPr>
                      <a:r>
                        <a:rPr lang="en-US" sz="2799">
                          <a:solidFill>
                            <a:srgbClr val="000000"/>
                          </a:solidFill>
                          <a:latin typeface="Assistant Regular"/>
                        </a:rPr>
                        <a:t>If A3 = B3 and A2 = 0 and B2 = 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31059">
                <a:tc>
                  <a:txBody>
                    <a:bodyPr/>
                    <a:lstStyle/>
                    <a:p>
                      <a:pPr algn="ctr">
                        <a:lnSpc>
                          <a:spcPts val="3919"/>
                        </a:lnSpc>
                        <a:defRPr/>
                      </a:pPr>
                      <a:r>
                        <a:rPr lang="en-US" sz="2799">
                          <a:solidFill>
                            <a:srgbClr val="000000"/>
                          </a:solidFill>
                          <a:latin typeface="Assistant Regular"/>
                        </a:rPr>
                        <a:t>Case 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19"/>
                        </a:lnSpc>
                        <a:defRPr/>
                      </a:pPr>
                      <a:r>
                        <a:rPr lang="en-US" sz="2799">
                          <a:solidFill>
                            <a:srgbClr val="000000"/>
                          </a:solidFill>
                          <a:latin typeface="Assistant Regular"/>
                        </a:rPr>
                        <a:t>If A3 = B3, A2 = B2 and A1 = 0 and B1 = 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67327">
                <a:tc>
                  <a:txBody>
                    <a:bodyPr/>
                    <a:lstStyle/>
                    <a:p>
                      <a:pPr algn="ctr">
                        <a:lnSpc>
                          <a:spcPts val="3919"/>
                        </a:lnSpc>
                        <a:defRPr/>
                      </a:pPr>
                      <a:r>
                        <a:rPr lang="en-US" sz="2799">
                          <a:solidFill>
                            <a:srgbClr val="000000"/>
                          </a:solidFill>
                          <a:latin typeface="Assistant Regular"/>
                        </a:rPr>
                        <a:t>Case 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19"/>
                        </a:lnSpc>
                        <a:defRPr/>
                      </a:pPr>
                      <a:r>
                        <a:rPr lang="en-US" sz="2799">
                          <a:solidFill>
                            <a:srgbClr val="000000"/>
                          </a:solidFill>
                          <a:latin typeface="Assistant Regular"/>
                        </a:rPr>
                        <a:t>If A3 = B3, A2 = B2, A1 = B1 and A0 = 0 and B0 = 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7" name="TextBox 7"/>
          <p:cNvSpPr txBox="1"/>
          <p:nvPr/>
        </p:nvSpPr>
        <p:spPr>
          <a:xfrm>
            <a:off x="-1244741" y="-95250"/>
            <a:ext cx="13059973" cy="857526"/>
          </a:xfrm>
          <a:prstGeom prst="rect">
            <a:avLst/>
          </a:prstGeom>
        </p:spPr>
        <p:txBody>
          <a:bodyPr lIns="0" tIns="0" rIns="0" bIns="0" rtlCol="0" anchor="t">
            <a:spAutoFit/>
          </a:bodyPr>
          <a:lstStyle/>
          <a:p>
            <a:pPr marL="0" lvl="0" indent="0" algn="ctr">
              <a:lnSpc>
                <a:spcPts val="6936"/>
              </a:lnSpc>
              <a:spcBef>
                <a:spcPct val="0"/>
              </a:spcBef>
            </a:pPr>
            <a:r>
              <a:rPr lang="en-US" sz="5026" spc="492">
                <a:solidFill>
                  <a:srgbClr val="231F20"/>
                </a:solidFill>
                <a:latin typeface="Oswald Bold"/>
              </a:rPr>
              <a:t>4-BIT MAGNITUDE COMPARATOR:</a:t>
            </a:r>
          </a:p>
        </p:txBody>
      </p:sp>
      <p:sp>
        <p:nvSpPr>
          <p:cNvPr id="8" name="TextBox 8"/>
          <p:cNvSpPr txBox="1"/>
          <p:nvPr/>
        </p:nvSpPr>
        <p:spPr>
          <a:xfrm>
            <a:off x="289424" y="1130671"/>
            <a:ext cx="17562617" cy="1632417"/>
          </a:xfrm>
          <a:prstGeom prst="rect">
            <a:avLst/>
          </a:prstGeom>
        </p:spPr>
        <p:txBody>
          <a:bodyPr lIns="0" tIns="0" rIns="0" bIns="0" rtlCol="0" anchor="t">
            <a:spAutoFit/>
          </a:bodyPr>
          <a:lstStyle/>
          <a:p>
            <a:pPr>
              <a:lnSpc>
                <a:spcPts val="4407"/>
              </a:lnSpc>
            </a:pPr>
            <a:r>
              <a:rPr lang="en-US" sz="3147">
                <a:solidFill>
                  <a:srgbClr val="100F0D"/>
                </a:solidFill>
                <a:latin typeface="Montserrat Light"/>
              </a:rPr>
              <a:t>A 4-bit magnitude comparator is a circuit used to compare two four-bit binary numbers. It has eight inputs for the two numbers and generates three outputs for less than, equal to, and greater than comparisons</a:t>
            </a:r>
          </a:p>
        </p:txBody>
      </p:sp>
      <p:sp>
        <p:nvSpPr>
          <p:cNvPr id="9" name="TextBox 9"/>
          <p:cNvSpPr txBox="1"/>
          <p:nvPr/>
        </p:nvSpPr>
        <p:spPr>
          <a:xfrm>
            <a:off x="289424" y="2942276"/>
            <a:ext cx="3530478" cy="535285"/>
          </a:xfrm>
          <a:prstGeom prst="rect">
            <a:avLst/>
          </a:prstGeom>
        </p:spPr>
        <p:txBody>
          <a:bodyPr lIns="0" tIns="0" rIns="0" bIns="0" rtlCol="0" anchor="t">
            <a:spAutoFit/>
          </a:bodyPr>
          <a:lstStyle/>
          <a:p>
            <a:pPr>
              <a:lnSpc>
                <a:spcPts val="4407"/>
              </a:lnSpc>
            </a:pPr>
            <a:r>
              <a:rPr lang="en-US" sz="3147">
                <a:solidFill>
                  <a:srgbClr val="100F0D"/>
                </a:solidFill>
                <a:latin typeface="Montserrat Light"/>
              </a:rPr>
              <a:t>Condition of A&gt;B </a:t>
            </a:r>
          </a:p>
        </p:txBody>
      </p:sp>
      <p:sp>
        <p:nvSpPr>
          <p:cNvPr id="10" name="TextBox 10"/>
          <p:cNvSpPr txBox="1"/>
          <p:nvPr/>
        </p:nvSpPr>
        <p:spPr>
          <a:xfrm>
            <a:off x="13065139" y="2707971"/>
            <a:ext cx="4194161" cy="535285"/>
          </a:xfrm>
          <a:prstGeom prst="rect">
            <a:avLst/>
          </a:prstGeom>
        </p:spPr>
        <p:txBody>
          <a:bodyPr lIns="0" tIns="0" rIns="0" bIns="0" rtlCol="0" anchor="t">
            <a:spAutoFit/>
          </a:bodyPr>
          <a:lstStyle/>
          <a:p>
            <a:pPr>
              <a:lnSpc>
                <a:spcPts val="4407"/>
              </a:lnSpc>
            </a:pPr>
            <a:r>
              <a:rPr lang="en-US" sz="3147">
                <a:solidFill>
                  <a:srgbClr val="100F0D"/>
                </a:solidFill>
                <a:latin typeface="Montserrat Light"/>
              </a:rPr>
              <a:t>Condition of A&lt;B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3852187" y="0"/>
            <a:ext cx="10583626" cy="10287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151923" y="-1734549"/>
            <a:ext cx="14314291" cy="15187577"/>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061718" y="-1359908"/>
            <a:ext cx="8958177" cy="2182538"/>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6484587">
            <a:off x="16586040" y="1920682"/>
            <a:ext cx="9271364" cy="4473433"/>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9807" r="39918" b="62102"/>
          <a:stretch>
            <a:fillRect/>
          </a:stretch>
        </p:blipFill>
        <p:spPr>
          <a:xfrm rot="-1939430">
            <a:off x="10904309" y="7566220"/>
            <a:ext cx="8467656" cy="5441560"/>
          </a:xfrm>
          <a:prstGeom prst="rect">
            <a:avLst/>
          </a:prstGeom>
        </p:spPr>
      </p:pic>
      <p:pic>
        <p:nvPicPr>
          <p:cNvPr id="6" name="Picture 6"/>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rot="7993430">
            <a:off x="13999415" y="8859683"/>
            <a:ext cx="7315200" cy="1712976"/>
          </a:xfrm>
          <a:prstGeom prst="rect">
            <a:avLst/>
          </a:prstGeom>
        </p:spPr>
      </p:pic>
      <p:pic>
        <p:nvPicPr>
          <p:cNvPr id="7" name="Picture 7"/>
          <p:cNvPicPr>
            <a:picLocks noChangeAspect="1"/>
          </p:cNvPicPr>
          <p:nvPr/>
        </p:nvPicPr>
        <p:blipFill>
          <a:blip r:embed="rId12"/>
          <a:srcRect/>
          <a:stretch>
            <a:fillRect/>
          </a:stretch>
        </p:blipFill>
        <p:spPr>
          <a:xfrm>
            <a:off x="1277776" y="3087505"/>
            <a:ext cx="15582292" cy="5511514"/>
          </a:xfrm>
          <a:prstGeom prst="rect">
            <a:avLst/>
          </a:prstGeom>
        </p:spPr>
      </p:pic>
      <p:sp>
        <p:nvSpPr>
          <p:cNvPr id="8" name="TextBox 8"/>
          <p:cNvSpPr txBox="1"/>
          <p:nvPr/>
        </p:nvSpPr>
        <p:spPr>
          <a:xfrm>
            <a:off x="642189" y="971550"/>
            <a:ext cx="17782186" cy="1471930"/>
          </a:xfrm>
          <a:prstGeom prst="rect">
            <a:avLst/>
          </a:prstGeom>
        </p:spPr>
        <p:txBody>
          <a:bodyPr lIns="0" tIns="0" rIns="0" bIns="0" rtlCol="0" anchor="t">
            <a:spAutoFit/>
          </a:bodyPr>
          <a:lstStyle/>
          <a:p>
            <a:pPr>
              <a:lnSpc>
                <a:spcPts val="3919"/>
              </a:lnSpc>
              <a:spcBef>
                <a:spcPct val="0"/>
              </a:spcBef>
            </a:pPr>
            <a:r>
              <a:rPr lang="en-US" sz="2799" spc="-27">
                <a:solidFill>
                  <a:srgbClr val="000000"/>
                </a:solidFill>
                <a:latin typeface="Assistant Regular"/>
              </a:rPr>
              <a:t>A comparator performing the comparison operation to more than four bits by cascading two or more 4-bit comparators is called a cascading comparator. When two comparators are to be cascaded, the outputs of the lower-order comparator are connected to the corresponding inputs of the higher-order comparator. </a:t>
            </a:r>
          </a:p>
        </p:txBody>
      </p:sp>
      <p:sp>
        <p:nvSpPr>
          <p:cNvPr id="9" name="TextBox 9"/>
          <p:cNvSpPr txBox="1"/>
          <p:nvPr/>
        </p:nvSpPr>
        <p:spPr>
          <a:xfrm>
            <a:off x="0" y="-34682"/>
            <a:ext cx="13059973" cy="857526"/>
          </a:xfrm>
          <a:prstGeom prst="rect">
            <a:avLst/>
          </a:prstGeom>
        </p:spPr>
        <p:txBody>
          <a:bodyPr lIns="0" tIns="0" rIns="0" bIns="0" rtlCol="0" anchor="t">
            <a:spAutoFit/>
          </a:bodyPr>
          <a:lstStyle/>
          <a:p>
            <a:pPr marL="0" lvl="0" indent="0" algn="ctr">
              <a:lnSpc>
                <a:spcPts val="6936"/>
              </a:lnSpc>
              <a:spcBef>
                <a:spcPct val="0"/>
              </a:spcBef>
            </a:pPr>
            <a:r>
              <a:rPr lang="en-US" sz="5026" spc="492">
                <a:solidFill>
                  <a:srgbClr val="231F20"/>
                </a:solidFill>
                <a:latin typeface="Oswald Bold"/>
              </a:rPr>
              <a:t>CASCADING COMPARATOR: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319272">
            <a:off x="16152904" y="-4044572"/>
            <a:ext cx="5907266" cy="6066512"/>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6983"/>
          <a:stretch>
            <a:fillRect/>
          </a:stretch>
        </p:blipFill>
        <p:spPr>
          <a:xfrm rot="-10800000">
            <a:off x="-10808261" y="-7882851"/>
            <a:ext cx="12122915" cy="15765701"/>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59986" y="-2714578"/>
            <a:ext cx="5706352" cy="3915984"/>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105157">
            <a:off x="-4011150" y="8872075"/>
            <a:ext cx="10079700" cy="9764709"/>
          </a:xfrm>
          <a:prstGeom prst="rect">
            <a:avLst/>
          </a:prstGeom>
        </p:spPr>
      </p:pic>
      <p:pic>
        <p:nvPicPr>
          <p:cNvPr id="6" name="Picture 6"/>
          <p:cNvPicPr>
            <a:picLocks noChangeAspect="1"/>
          </p:cNvPicPr>
          <p:nvPr/>
        </p:nvPicPr>
        <p:blipFill>
          <a:blip r:embed="rId10"/>
          <a:srcRect/>
          <a:stretch>
            <a:fillRect/>
          </a:stretch>
        </p:blipFill>
        <p:spPr>
          <a:xfrm>
            <a:off x="2945591" y="2481425"/>
            <a:ext cx="12395102" cy="7591464"/>
          </a:xfrm>
          <a:prstGeom prst="rect">
            <a:avLst/>
          </a:prstGeom>
        </p:spPr>
      </p:pic>
      <p:sp>
        <p:nvSpPr>
          <p:cNvPr id="7" name="TextBox 7"/>
          <p:cNvSpPr txBox="1"/>
          <p:nvPr/>
        </p:nvSpPr>
        <p:spPr>
          <a:xfrm>
            <a:off x="-2059986" y="-95250"/>
            <a:ext cx="13059973" cy="1734711"/>
          </a:xfrm>
          <a:prstGeom prst="rect">
            <a:avLst/>
          </a:prstGeom>
        </p:spPr>
        <p:txBody>
          <a:bodyPr lIns="0" tIns="0" rIns="0" bIns="0" rtlCol="0" anchor="t">
            <a:spAutoFit/>
          </a:bodyPr>
          <a:lstStyle/>
          <a:p>
            <a:pPr algn="ctr">
              <a:lnSpc>
                <a:spcPts val="6936"/>
              </a:lnSpc>
            </a:pPr>
            <a:r>
              <a:rPr lang="en-US" sz="5026" spc="492">
                <a:solidFill>
                  <a:srgbClr val="231F20"/>
                </a:solidFill>
                <a:latin typeface="Oswald Bold"/>
              </a:rPr>
              <a:t> OPERATING PRINCIPLE</a:t>
            </a:r>
          </a:p>
          <a:p>
            <a:pPr marL="0" lvl="0" indent="0" algn="ctr">
              <a:lnSpc>
                <a:spcPts val="6936"/>
              </a:lnSpc>
              <a:spcBef>
                <a:spcPct val="0"/>
              </a:spcBef>
            </a:pPr>
            <a:endParaRPr lang="en-US" sz="5026" spc="492">
              <a:solidFill>
                <a:srgbClr val="231F20"/>
              </a:solidFill>
              <a:latin typeface="Oswald Bold"/>
            </a:endParaRPr>
          </a:p>
        </p:txBody>
      </p:sp>
      <p:sp>
        <p:nvSpPr>
          <p:cNvPr id="8" name="TextBox 8"/>
          <p:cNvSpPr txBox="1"/>
          <p:nvPr/>
        </p:nvSpPr>
        <p:spPr>
          <a:xfrm>
            <a:off x="793190" y="753055"/>
            <a:ext cx="23522947" cy="523875"/>
          </a:xfrm>
          <a:prstGeom prst="rect">
            <a:avLst/>
          </a:prstGeom>
        </p:spPr>
        <p:txBody>
          <a:bodyPr lIns="0" tIns="0" rIns="0" bIns="0" rtlCol="0" anchor="t">
            <a:spAutoFit/>
          </a:bodyPr>
          <a:lstStyle/>
          <a:p>
            <a:pPr>
              <a:lnSpc>
                <a:spcPts val="4200"/>
              </a:lnSpc>
              <a:spcBef>
                <a:spcPct val="0"/>
              </a:spcBef>
            </a:pPr>
            <a:r>
              <a:rPr lang="en-US" sz="3000" spc="-30">
                <a:solidFill>
                  <a:srgbClr val="231F20"/>
                </a:solidFill>
                <a:latin typeface="Assistant Regular"/>
              </a:rPr>
              <a:t>An 8-bit comparator can be implemented using two 74HC85 ICs, which are 4-bit magnitude comparators</a:t>
            </a:r>
          </a:p>
        </p:txBody>
      </p:sp>
      <p:sp>
        <p:nvSpPr>
          <p:cNvPr id="9" name="TextBox 9"/>
          <p:cNvSpPr txBox="1"/>
          <p:nvPr/>
        </p:nvSpPr>
        <p:spPr>
          <a:xfrm>
            <a:off x="793190" y="1424150"/>
            <a:ext cx="16699903" cy="1057275"/>
          </a:xfrm>
          <a:prstGeom prst="rect">
            <a:avLst/>
          </a:prstGeom>
        </p:spPr>
        <p:txBody>
          <a:bodyPr lIns="0" tIns="0" rIns="0" bIns="0" rtlCol="0" anchor="t">
            <a:spAutoFit/>
          </a:bodyPr>
          <a:lstStyle/>
          <a:p>
            <a:pPr>
              <a:lnSpc>
                <a:spcPts val="4200"/>
              </a:lnSpc>
              <a:spcBef>
                <a:spcPct val="0"/>
              </a:spcBef>
            </a:pPr>
            <a:r>
              <a:rPr lang="en-US" sz="3000" spc="-30">
                <a:solidFill>
                  <a:srgbClr val="231F20"/>
                </a:solidFill>
                <a:latin typeface="Assistant Regular"/>
              </a:rPr>
              <a:t>The operating principle of an 8-bit comparator using two 74HC85 ICs is based on dividing the 8-bit input into two 4-bit inputs and comparing them separately using the two 74HC85 ICs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482996">
            <a:off x="16011915" y="-6021753"/>
            <a:ext cx="11506102" cy="5551694"/>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622773">
            <a:off x="-12177798" y="-3316145"/>
            <a:ext cx="11200974" cy="11515020"/>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4114786" y="9617313"/>
            <a:ext cx="8330339" cy="6966246"/>
          </a:xfrm>
          <a:prstGeom prst="rect">
            <a:avLst/>
          </a:prstGeom>
        </p:spPr>
      </p:pic>
      <p:sp>
        <p:nvSpPr>
          <p:cNvPr id="5" name="TextBox 5"/>
          <p:cNvSpPr txBox="1"/>
          <p:nvPr/>
        </p:nvSpPr>
        <p:spPr>
          <a:xfrm>
            <a:off x="-2059986" y="-95250"/>
            <a:ext cx="13059973" cy="1734711"/>
          </a:xfrm>
          <a:prstGeom prst="rect">
            <a:avLst/>
          </a:prstGeom>
        </p:spPr>
        <p:txBody>
          <a:bodyPr lIns="0" tIns="0" rIns="0" bIns="0" rtlCol="0" anchor="t">
            <a:spAutoFit/>
          </a:bodyPr>
          <a:lstStyle/>
          <a:p>
            <a:pPr algn="ctr">
              <a:lnSpc>
                <a:spcPts val="6936"/>
              </a:lnSpc>
            </a:pPr>
            <a:r>
              <a:rPr lang="en-US" sz="5026" spc="492">
                <a:solidFill>
                  <a:srgbClr val="231F20"/>
                </a:solidFill>
                <a:latin typeface="Oswald Bold"/>
              </a:rPr>
              <a:t>STRUCTURAL DIAGRAM</a:t>
            </a:r>
          </a:p>
          <a:p>
            <a:pPr marL="0" lvl="0" indent="0" algn="ctr">
              <a:lnSpc>
                <a:spcPts val="6936"/>
              </a:lnSpc>
              <a:spcBef>
                <a:spcPct val="0"/>
              </a:spcBef>
            </a:pPr>
            <a:endParaRPr lang="en-US" sz="5026" spc="492">
              <a:solidFill>
                <a:srgbClr val="231F20"/>
              </a:solidFill>
              <a:latin typeface="Oswald Bold"/>
            </a:endParaRPr>
          </a:p>
        </p:txBody>
      </p:sp>
      <p:sp>
        <p:nvSpPr>
          <p:cNvPr id="6" name="TextBox 6"/>
          <p:cNvSpPr txBox="1"/>
          <p:nvPr/>
        </p:nvSpPr>
        <p:spPr>
          <a:xfrm>
            <a:off x="864036" y="753055"/>
            <a:ext cx="8279964" cy="523875"/>
          </a:xfrm>
          <a:prstGeom prst="rect">
            <a:avLst/>
          </a:prstGeom>
        </p:spPr>
        <p:txBody>
          <a:bodyPr lIns="0" tIns="0" rIns="0" bIns="0" rtlCol="0" anchor="t">
            <a:spAutoFit/>
          </a:bodyPr>
          <a:lstStyle/>
          <a:p>
            <a:pPr algn="ctr">
              <a:lnSpc>
                <a:spcPts val="4200"/>
              </a:lnSpc>
              <a:spcBef>
                <a:spcPct val="0"/>
              </a:spcBef>
            </a:pPr>
            <a:r>
              <a:rPr lang="en-US" sz="3000" spc="-30">
                <a:solidFill>
                  <a:srgbClr val="231F20"/>
                </a:solidFill>
                <a:latin typeface="Assistant Regular"/>
              </a:rPr>
              <a:t>Inside of a comparator 8bit include 2 comparator 4bit </a:t>
            </a:r>
          </a:p>
        </p:txBody>
      </p:sp>
      <p:pic>
        <p:nvPicPr>
          <p:cNvPr id="7" name="Picture 7"/>
          <p:cNvPicPr>
            <a:picLocks noChangeAspect="1"/>
          </p:cNvPicPr>
          <p:nvPr/>
        </p:nvPicPr>
        <p:blipFill>
          <a:blip r:embed="rId8"/>
          <a:srcRect/>
          <a:stretch>
            <a:fillRect/>
          </a:stretch>
        </p:blipFill>
        <p:spPr>
          <a:xfrm>
            <a:off x="-415604" y="1750010"/>
            <a:ext cx="19020250" cy="712971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319272">
            <a:off x="16152904" y="-4044572"/>
            <a:ext cx="5907266" cy="6066512"/>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6983"/>
          <a:stretch>
            <a:fillRect/>
          </a:stretch>
        </p:blipFill>
        <p:spPr>
          <a:xfrm rot="-10800000">
            <a:off x="-10808261" y="-7882851"/>
            <a:ext cx="12122915" cy="15765701"/>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59986" y="-2714578"/>
            <a:ext cx="5706352" cy="3915984"/>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105157">
            <a:off x="-4011150" y="8872075"/>
            <a:ext cx="10079700" cy="9764709"/>
          </a:xfrm>
          <a:prstGeom prst="rect">
            <a:avLst/>
          </a:prstGeom>
        </p:spPr>
      </p:pic>
      <p:pic>
        <p:nvPicPr>
          <p:cNvPr id="6" name="Picture 6"/>
          <p:cNvPicPr>
            <a:picLocks noChangeAspect="1"/>
          </p:cNvPicPr>
          <p:nvPr/>
        </p:nvPicPr>
        <p:blipFill>
          <a:blip r:embed="rId10"/>
          <a:srcRect/>
          <a:stretch>
            <a:fillRect/>
          </a:stretch>
        </p:blipFill>
        <p:spPr>
          <a:xfrm>
            <a:off x="1314654" y="746140"/>
            <a:ext cx="15438846" cy="9540860"/>
          </a:xfrm>
          <a:prstGeom prst="rect">
            <a:avLst/>
          </a:prstGeom>
        </p:spPr>
      </p:pic>
      <p:sp>
        <p:nvSpPr>
          <p:cNvPr id="7" name="TextBox 7"/>
          <p:cNvSpPr txBox="1"/>
          <p:nvPr/>
        </p:nvSpPr>
        <p:spPr>
          <a:xfrm>
            <a:off x="-780028" y="-95250"/>
            <a:ext cx="13059973" cy="1734711"/>
          </a:xfrm>
          <a:prstGeom prst="rect">
            <a:avLst/>
          </a:prstGeom>
        </p:spPr>
        <p:txBody>
          <a:bodyPr lIns="0" tIns="0" rIns="0" bIns="0" rtlCol="0" anchor="t">
            <a:spAutoFit/>
          </a:bodyPr>
          <a:lstStyle/>
          <a:p>
            <a:pPr algn="ctr">
              <a:lnSpc>
                <a:spcPts val="6936"/>
              </a:lnSpc>
            </a:pPr>
            <a:r>
              <a:rPr lang="en-US" sz="5026" spc="492">
                <a:solidFill>
                  <a:srgbClr val="231F20"/>
                </a:solidFill>
                <a:latin typeface="Oswald Bold"/>
              </a:rPr>
              <a:t>INSIDE A COMPARATOR 4BIT</a:t>
            </a:r>
          </a:p>
          <a:p>
            <a:pPr marL="0" lvl="0" indent="0" algn="ctr">
              <a:lnSpc>
                <a:spcPts val="6936"/>
              </a:lnSpc>
              <a:spcBef>
                <a:spcPct val="0"/>
              </a:spcBef>
            </a:pPr>
            <a:endParaRPr lang="en-US" sz="5026" spc="492">
              <a:solidFill>
                <a:srgbClr val="231F20"/>
              </a:solidFill>
              <a:latin typeface="Oswald Bo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A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4627958" y="-7747937"/>
            <a:ext cx="6226076" cy="839299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117287" y="7022083"/>
            <a:ext cx="6781906" cy="6529835"/>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71201" y="-736968"/>
            <a:ext cx="2991384" cy="1473936"/>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17366617" y="4379894"/>
            <a:ext cx="6226076" cy="8392995"/>
          </a:xfrm>
          <a:prstGeom prst="rect">
            <a:avLst/>
          </a:prstGeom>
        </p:spPr>
      </p:pic>
      <p:pic>
        <p:nvPicPr>
          <p:cNvPr id="6" name="Picture 6"/>
          <p:cNvPicPr>
            <a:picLocks noChangeAspect="1"/>
          </p:cNvPicPr>
          <p:nvPr/>
        </p:nvPicPr>
        <p:blipFill>
          <a:blip r:embed="rId8"/>
          <a:srcRect t="23112"/>
          <a:stretch>
            <a:fillRect/>
          </a:stretch>
        </p:blipFill>
        <p:spPr>
          <a:xfrm>
            <a:off x="1028700" y="2130996"/>
            <a:ext cx="16027148" cy="8156004"/>
          </a:xfrm>
          <a:prstGeom prst="rect">
            <a:avLst/>
          </a:prstGeom>
        </p:spPr>
      </p:pic>
      <p:sp>
        <p:nvSpPr>
          <p:cNvPr id="7" name="TextBox 7"/>
          <p:cNvSpPr txBox="1"/>
          <p:nvPr/>
        </p:nvSpPr>
        <p:spPr>
          <a:xfrm>
            <a:off x="1380184" y="228600"/>
            <a:ext cx="13883325" cy="1543050"/>
          </a:xfrm>
          <a:prstGeom prst="rect">
            <a:avLst/>
          </a:prstGeom>
        </p:spPr>
        <p:txBody>
          <a:bodyPr lIns="0" tIns="0" rIns="0" bIns="0" rtlCol="0" anchor="t">
            <a:spAutoFit/>
          </a:bodyPr>
          <a:lstStyle/>
          <a:p>
            <a:pPr>
              <a:lnSpc>
                <a:spcPts val="4140"/>
              </a:lnSpc>
              <a:spcBef>
                <a:spcPct val="0"/>
              </a:spcBef>
            </a:pPr>
            <a:r>
              <a:rPr lang="en-US" sz="3000" spc="294">
                <a:solidFill>
                  <a:srgbClr val="000000"/>
                </a:solidFill>
                <a:latin typeface="Assistant Regular Bold"/>
              </a:rPr>
              <a:t> A greater than B</a:t>
            </a:r>
          </a:p>
          <a:p>
            <a:pPr>
              <a:lnSpc>
                <a:spcPts val="4140"/>
              </a:lnSpc>
              <a:spcBef>
                <a:spcPct val="0"/>
              </a:spcBef>
            </a:pPr>
            <a:r>
              <a:rPr lang="en-US" sz="3000" spc="294">
                <a:solidFill>
                  <a:srgbClr val="000000"/>
                </a:solidFill>
                <a:latin typeface="Assistant Regular Bold"/>
              </a:rPr>
              <a:t> Case 1(V1): </a:t>
            </a:r>
          </a:p>
          <a:p>
            <a:pPr>
              <a:lnSpc>
                <a:spcPts val="4140"/>
              </a:lnSpc>
              <a:spcBef>
                <a:spcPct val="0"/>
              </a:spcBef>
            </a:pPr>
            <a:r>
              <a:rPr lang="en-US" sz="3000" spc="294">
                <a:solidFill>
                  <a:srgbClr val="000000"/>
                </a:solidFill>
                <a:latin typeface="Assistant Regular Bold"/>
              </a:rPr>
              <a:t>A: 01101111 – DECIMAL: 11           B: 01010101 – DECIMAL: 85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A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4627958" y="-7747937"/>
            <a:ext cx="6226076" cy="839299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117287" y="7022083"/>
            <a:ext cx="6781906" cy="6529835"/>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71201" y="-736968"/>
            <a:ext cx="2991384" cy="1473936"/>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17366617" y="4379894"/>
            <a:ext cx="6226076" cy="8392995"/>
          </a:xfrm>
          <a:prstGeom prst="rect">
            <a:avLst/>
          </a:prstGeom>
        </p:spPr>
      </p:pic>
      <p:pic>
        <p:nvPicPr>
          <p:cNvPr id="6" name="Picture 6"/>
          <p:cNvPicPr>
            <a:picLocks noChangeAspect="1"/>
          </p:cNvPicPr>
          <p:nvPr/>
        </p:nvPicPr>
        <p:blipFill>
          <a:blip r:embed="rId8"/>
          <a:srcRect t="23458"/>
          <a:stretch>
            <a:fillRect/>
          </a:stretch>
        </p:blipFill>
        <p:spPr>
          <a:xfrm>
            <a:off x="1114144" y="2033026"/>
            <a:ext cx="16059712" cy="8253974"/>
          </a:xfrm>
          <a:prstGeom prst="rect">
            <a:avLst/>
          </a:prstGeom>
        </p:spPr>
      </p:pic>
      <p:sp>
        <p:nvSpPr>
          <p:cNvPr id="7" name="TextBox 7"/>
          <p:cNvSpPr txBox="1"/>
          <p:nvPr/>
        </p:nvSpPr>
        <p:spPr>
          <a:xfrm>
            <a:off x="1380184" y="228600"/>
            <a:ext cx="13883325" cy="2061210"/>
          </a:xfrm>
          <a:prstGeom prst="rect">
            <a:avLst/>
          </a:prstGeom>
        </p:spPr>
        <p:txBody>
          <a:bodyPr lIns="0" tIns="0" rIns="0" bIns="0" rtlCol="0" anchor="t">
            <a:spAutoFit/>
          </a:bodyPr>
          <a:lstStyle/>
          <a:p>
            <a:pPr>
              <a:lnSpc>
                <a:spcPts val="4140"/>
              </a:lnSpc>
              <a:spcBef>
                <a:spcPct val="0"/>
              </a:spcBef>
            </a:pPr>
            <a:r>
              <a:rPr lang="en-US" sz="3000" spc="294">
                <a:solidFill>
                  <a:srgbClr val="000000"/>
                </a:solidFill>
                <a:latin typeface="Assistant Regular Bold"/>
              </a:rPr>
              <a:t> A greater than B</a:t>
            </a:r>
          </a:p>
          <a:p>
            <a:pPr>
              <a:lnSpc>
                <a:spcPts val="4140"/>
              </a:lnSpc>
              <a:spcBef>
                <a:spcPct val="0"/>
              </a:spcBef>
            </a:pPr>
            <a:r>
              <a:rPr lang="en-US" sz="3000" spc="294">
                <a:solidFill>
                  <a:srgbClr val="000000"/>
                </a:solidFill>
                <a:latin typeface="Assistant Regular Bold"/>
              </a:rPr>
              <a:t> Case 2(V2): </a:t>
            </a:r>
          </a:p>
          <a:p>
            <a:pPr>
              <a:lnSpc>
                <a:spcPts val="4140"/>
              </a:lnSpc>
              <a:spcBef>
                <a:spcPct val="0"/>
              </a:spcBef>
            </a:pPr>
            <a:r>
              <a:rPr lang="en-US" sz="3000" spc="294">
                <a:solidFill>
                  <a:srgbClr val="000000"/>
                </a:solidFill>
                <a:latin typeface="Assistant Regular Bold"/>
              </a:rPr>
              <a:t>A: 11011101 – Decimal: 221                   B: 01100110 – Decimal: 102</a:t>
            </a:r>
          </a:p>
          <a:p>
            <a:pPr>
              <a:lnSpc>
                <a:spcPts val="4140"/>
              </a:lnSpc>
              <a:spcBef>
                <a:spcPct val="0"/>
              </a:spcBef>
            </a:pPr>
            <a:endParaRPr lang="en-US" sz="3000" spc="294">
              <a:solidFill>
                <a:srgbClr val="000000"/>
              </a:solidFill>
              <a:latin typeface="Assistant Regular Bo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A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4627958" y="-7747937"/>
            <a:ext cx="6226076" cy="839299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117287" y="7022083"/>
            <a:ext cx="6781906" cy="6529835"/>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71201" y="-736968"/>
            <a:ext cx="2991384" cy="1473936"/>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17366617" y="4379894"/>
            <a:ext cx="6226076" cy="8392995"/>
          </a:xfrm>
          <a:prstGeom prst="rect">
            <a:avLst/>
          </a:prstGeom>
        </p:spPr>
      </p:pic>
      <p:pic>
        <p:nvPicPr>
          <p:cNvPr id="6" name="Picture 6"/>
          <p:cNvPicPr>
            <a:picLocks noChangeAspect="1"/>
          </p:cNvPicPr>
          <p:nvPr/>
        </p:nvPicPr>
        <p:blipFill>
          <a:blip r:embed="rId8"/>
          <a:srcRect t="21811"/>
          <a:stretch>
            <a:fillRect/>
          </a:stretch>
        </p:blipFill>
        <p:spPr>
          <a:xfrm>
            <a:off x="1204061" y="2069158"/>
            <a:ext cx="15879878" cy="8217842"/>
          </a:xfrm>
          <a:prstGeom prst="rect">
            <a:avLst/>
          </a:prstGeom>
        </p:spPr>
      </p:pic>
      <p:sp>
        <p:nvSpPr>
          <p:cNvPr id="7" name="TextBox 7"/>
          <p:cNvSpPr txBox="1"/>
          <p:nvPr/>
        </p:nvSpPr>
        <p:spPr>
          <a:xfrm>
            <a:off x="1380184" y="228600"/>
            <a:ext cx="13883325" cy="2579370"/>
          </a:xfrm>
          <a:prstGeom prst="rect">
            <a:avLst/>
          </a:prstGeom>
        </p:spPr>
        <p:txBody>
          <a:bodyPr lIns="0" tIns="0" rIns="0" bIns="0" rtlCol="0" anchor="t">
            <a:spAutoFit/>
          </a:bodyPr>
          <a:lstStyle/>
          <a:p>
            <a:pPr>
              <a:lnSpc>
                <a:spcPts val="4140"/>
              </a:lnSpc>
              <a:spcBef>
                <a:spcPct val="0"/>
              </a:spcBef>
            </a:pPr>
            <a:r>
              <a:rPr lang="en-US" sz="3000" spc="294">
                <a:solidFill>
                  <a:srgbClr val="000000"/>
                </a:solidFill>
                <a:latin typeface="Assistant Regular Bold"/>
              </a:rPr>
              <a:t> A greater than B</a:t>
            </a:r>
          </a:p>
          <a:p>
            <a:pPr>
              <a:lnSpc>
                <a:spcPts val="4140"/>
              </a:lnSpc>
              <a:spcBef>
                <a:spcPct val="0"/>
              </a:spcBef>
            </a:pPr>
            <a:r>
              <a:rPr lang="en-US" sz="3000" spc="294">
                <a:solidFill>
                  <a:srgbClr val="000000"/>
                </a:solidFill>
                <a:latin typeface="Assistant Regular Bold"/>
              </a:rPr>
              <a:t> Case 3(V3):</a:t>
            </a:r>
          </a:p>
          <a:p>
            <a:pPr>
              <a:lnSpc>
                <a:spcPts val="4140"/>
              </a:lnSpc>
              <a:spcBef>
                <a:spcPct val="0"/>
              </a:spcBef>
            </a:pPr>
            <a:r>
              <a:rPr lang="en-US" sz="3000" spc="294">
                <a:solidFill>
                  <a:srgbClr val="000000"/>
                </a:solidFill>
                <a:latin typeface="Assistant Regular Bold"/>
              </a:rPr>
              <a:t>A: 10010000 – Decimal: 144                  B: 00010001 – Decimal: 17</a:t>
            </a: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A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4627958" y="-7747937"/>
            <a:ext cx="6226076" cy="839299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117287" y="7022083"/>
            <a:ext cx="6781906" cy="6529835"/>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71201" y="-736968"/>
            <a:ext cx="2991384" cy="1473936"/>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17366617" y="4379894"/>
            <a:ext cx="6226076" cy="8392995"/>
          </a:xfrm>
          <a:prstGeom prst="rect">
            <a:avLst/>
          </a:prstGeom>
        </p:spPr>
      </p:pic>
      <p:pic>
        <p:nvPicPr>
          <p:cNvPr id="6" name="Picture 6"/>
          <p:cNvPicPr>
            <a:picLocks noChangeAspect="1"/>
          </p:cNvPicPr>
          <p:nvPr/>
        </p:nvPicPr>
        <p:blipFill>
          <a:blip r:embed="rId8"/>
          <a:srcRect t="23798"/>
          <a:stretch>
            <a:fillRect/>
          </a:stretch>
        </p:blipFill>
        <p:spPr>
          <a:xfrm>
            <a:off x="1154852" y="2208890"/>
            <a:ext cx="15978296" cy="8078110"/>
          </a:xfrm>
          <a:prstGeom prst="rect">
            <a:avLst/>
          </a:prstGeom>
        </p:spPr>
      </p:pic>
      <p:sp>
        <p:nvSpPr>
          <p:cNvPr id="7" name="TextBox 7"/>
          <p:cNvSpPr txBox="1"/>
          <p:nvPr/>
        </p:nvSpPr>
        <p:spPr>
          <a:xfrm>
            <a:off x="1380184" y="228600"/>
            <a:ext cx="13883325" cy="3097530"/>
          </a:xfrm>
          <a:prstGeom prst="rect">
            <a:avLst/>
          </a:prstGeom>
        </p:spPr>
        <p:txBody>
          <a:bodyPr lIns="0" tIns="0" rIns="0" bIns="0" rtlCol="0" anchor="t">
            <a:spAutoFit/>
          </a:bodyPr>
          <a:lstStyle/>
          <a:p>
            <a:pPr>
              <a:lnSpc>
                <a:spcPts val="4140"/>
              </a:lnSpc>
              <a:spcBef>
                <a:spcPct val="0"/>
              </a:spcBef>
            </a:pPr>
            <a:r>
              <a:rPr lang="en-US" sz="3000" spc="294">
                <a:solidFill>
                  <a:srgbClr val="000000"/>
                </a:solidFill>
                <a:latin typeface="Assistant Regular Bold"/>
              </a:rPr>
              <a:t> A equal to B</a:t>
            </a:r>
          </a:p>
          <a:p>
            <a:pPr>
              <a:lnSpc>
                <a:spcPts val="4140"/>
              </a:lnSpc>
              <a:spcBef>
                <a:spcPct val="0"/>
              </a:spcBef>
            </a:pPr>
            <a:r>
              <a:rPr lang="en-US" sz="3000" spc="294">
                <a:solidFill>
                  <a:srgbClr val="000000"/>
                </a:solidFill>
                <a:latin typeface="Assistant Regular Bold"/>
              </a:rPr>
              <a:t>Case 1(V4): </a:t>
            </a:r>
          </a:p>
          <a:p>
            <a:pPr>
              <a:lnSpc>
                <a:spcPts val="4140"/>
              </a:lnSpc>
              <a:spcBef>
                <a:spcPct val="0"/>
              </a:spcBef>
            </a:pPr>
            <a:r>
              <a:rPr lang="en-US" sz="3000" spc="294">
                <a:solidFill>
                  <a:srgbClr val="000000"/>
                </a:solidFill>
                <a:latin typeface="Assistant Regular Bold"/>
              </a:rPr>
              <a:t> A: 01001101 – Decimal: 77             B: 01001101 – Decimal: 77</a:t>
            </a: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8000"/>
          </a:blip>
          <a:srcRect l="16666" t="21875" r="16666" b="21875"/>
          <a:stretch>
            <a:fillRect/>
          </a:stretch>
        </p:blipFill>
        <p:spPr>
          <a:xfrm>
            <a:off x="0" y="0"/>
            <a:ext cx="18288000" cy="10287000"/>
          </a:xfrm>
          <a:prstGeom prst="rect">
            <a:avLst/>
          </a:prstGeom>
        </p:spPr>
      </p:pic>
      <p:sp>
        <p:nvSpPr>
          <p:cNvPr id="3" name="TextBox 3"/>
          <p:cNvSpPr txBox="1"/>
          <p:nvPr/>
        </p:nvSpPr>
        <p:spPr>
          <a:xfrm>
            <a:off x="1932518" y="4767876"/>
            <a:ext cx="11347879" cy="2159635"/>
          </a:xfrm>
          <a:prstGeom prst="rect">
            <a:avLst/>
          </a:prstGeom>
        </p:spPr>
        <p:txBody>
          <a:bodyPr lIns="0" tIns="0" rIns="0" bIns="0" rtlCol="0" anchor="t">
            <a:spAutoFit/>
          </a:bodyPr>
          <a:lstStyle/>
          <a:p>
            <a:pPr algn="just">
              <a:lnSpc>
                <a:spcPts val="8539"/>
              </a:lnSpc>
            </a:pPr>
            <a:r>
              <a:rPr lang="en-US" sz="6999" spc="384">
                <a:solidFill>
                  <a:srgbClr val="023276"/>
                </a:solidFill>
                <a:latin typeface="Bobby Jones Condensed"/>
              </a:rPr>
              <a:t>OPERATING PRINCIPLE &amp; STRUCTURAL DIAGRAM OF 8-BIT COMPARATOR</a:t>
            </a:r>
          </a:p>
        </p:txBody>
      </p:sp>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556660">
            <a:off x="13230979" y="-954070"/>
            <a:ext cx="4227390" cy="3428029"/>
          </a:xfrm>
          <a:prstGeom prst="rect">
            <a:avLst/>
          </a:prstGeom>
        </p:spPr>
      </p:pic>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25658">
            <a:off x="15034670" y="9115254"/>
            <a:ext cx="2497338" cy="2025114"/>
          </a:xfrm>
          <a:prstGeom prst="rect">
            <a:avLst/>
          </a:prstGeom>
        </p:spPr>
      </p:pic>
      <p:grpSp>
        <p:nvGrpSpPr>
          <p:cNvPr id="6" name="Group 6"/>
          <p:cNvGrpSpPr/>
          <p:nvPr/>
        </p:nvGrpSpPr>
        <p:grpSpPr>
          <a:xfrm>
            <a:off x="1772852" y="1709336"/>
            <a:ext cx="2951277" cy="2506129"/>
            <a:chOff x="0" y="0"/>
            <a:chExt cx="3935035" cy="3341505"/>
          </a:xfrm>
        </p:grpSpPr>
        <p:grpSp>
          <p:nvGrpSpPr>
            <p:cNvPr id="7" name="Group 7"/>
            <p:cNvGrpSpPr/>
            <p:nvPr/>
          </p:nvGrpSpPr>
          <p:grpSpPr>
            <a:xfrm>
              <a:off x="0" y="0"/>
              <a:ext cx="3935035" cy="3341505"/>
              <a:chOff x="0" y="0"/>
              <a:chExt cx="1042015" cy="884845"/>
            </a:xfrm>
          </p:grpSpPr>
          <p:sp>
            <p:nvSpPr>
              <p:cNvPr id="8" name="Freeform 8"/>
              <p:cNvSpPr/>
              <p:nvPr/>
            </p:nvSpPr>
            <p:spPr>
              <a:xfrm>
                <a:off x="31750" y="31750"/>
                <a:ext cx="978515" cy="821345"/>
              </a:xfrm>
              <a:custGeom>
                <a:avLst/>
                <a:gdLst/>
                <a:ahLst/>
                <a:cxnLst/>
                <a:rect l="l" t="t" r="r" b="b"/>
                <a:pathLst>
                  <a:path w="978515" h="821345">
                    <a:moveTo>
                      <a:pt x="885805" y="821345"/>
                    </a:moveTo>
                    <a:lnTo>
                      <a:pt x="92710" y="821345"/>
                    </a:lnTo>
                    <a:cubicBezTo>
                      <a:pt x="41910" y="821345"/>
                      <a:pt x="0" y="779435"/>
                      <a:pt x="0" y="728635"/>
                    </a:cubicBezTo>
                    <a:lnTo>
                      <a:pt x="0" y="92710"/>
                    </a:lnTo>
                    <a:cubicBezTo>
                      <a:pt x="0" y="41910"/>
                      <a:pt x="41910" y="0"/>
                      <a:pt x="92710" y="0"/>
                    </a:cubicBezTo>
                    <a:lnTo>
                      <a:pt x="884535" y="0"/>
                    </a:lnTo>
                    <a:cubicBezTo>
                      <a:pt x="935335" y="0"/>
                      <a:pt x="977245" y="41910"/>
                      <a:pt x="977245" y="92710"/>
                    </a:cubicBezTo>
                    <a:lnTo>
                      <a:pt x="977245" y="727365"/>
                    </a:lnTo>
                    <a:cubicBezTo>
                      <a:pt x="978515" y="779435"/>
                      <a:pt x="936605" y="821345"/>
                      <a:pt x="885805" y="821345"/>
                    </a:cubicBezTo>
                    <a:close/>
                  </a:path>
                </a:pathLst>
              </a:custGeom>
              <a:solidFill>
                <a:srgbClr val="FFFFFF"/>
              </a:solidFill>
            </p:spPr>
          </p:sp>
          <p:sp>
            <p:nvSpPr>
              <p:cNvPr id="9" name="Freeform 9"/>
              <p:cNvSpPr/>
              <p:nvPr/>
            </p:nvSpPr>
            <p:spPr>
              <a:xfrm>
                <a:off x="0" y="0"/>
                <a:ext cx="1042015" cy="884845"/>
              </a:xfrm>
              <a:custGeom>
                <a:avLst/>
                <a:gdLst/>
                <a:ahLst/>
                <a:cxnLst/>
                <a:rect l="l" t="t" r="r" b="b"/>
                <a:pathLst>
                  <a:path w="1042015" h="884845">
                    <a:moveTo>
                      <a:pt x="917555" y="59690"/>
                    </a:moveTo>
                    <a:cubicBezTo>
                      <a:pt x="953115" y="59690"/>
                      <a:pt x="982325" y="88900"/>
                      <a:pt x="982325" y="124460"/>
                    </a:cubicBezTo>
                    <a:lnTo>
                      <a:pt x="982325" y="760385"/>
                    </a:lnTo>
                    <a:cubicBezTo>
                      <a:pt x="982325" y="795945"/>
                      <a:pt x="953115" y="825155"/>
                      <a:pt x="917555" y="825155"/>
                    </a:cubicBezTo>
                    <a:lnTo>
                      <a:pt x="124460" y="825155"/>
                    </a:lnTo>
                    <a:cubicBezTo>
                      <a:pt x="88900" y="825155"/>
                      <a:pt x="59690" y="795945"/>
                      <a:pt x="59690" y="760385"/>
                    </a:cubicBezTo>
                    <a:lnTo>
                      <a:pt x="59690" y="124460"/>
                    </a:lnTo>
                    <a:cubicBezTo>
                      <a:pt x="59690" y="88900"/>
                      <a:pt x="88900" y="59690"/>
                      <a:pt x="124460" y="59690"/>
                    </a:cubicBezTo>
                    <a:lnTo>
                      <a:pt x="917555" y="59690"/>
                    </a:lnTo>
                    <a:moveTo>
                      <a:pt x="917555" y="0"/>
                    </a:moveTo>
                    <a:lnTo>
                      <a:pt x="124460" y="0"/>
                    </a:lnTo>
                    <a:cubicBezTo>
                      <a:pt x="55880" y="0"/>
                      <a:pt x="0" y="55880"/>
                      <a:pt x="0" y="124460"/>
                    </a:cubicBezTo>
                    <a:lnTo>
                      <a:pt x="0" y="760385"/>
                    </a:lnTo>
                    <a:cubicBezTo>
                      <a:pt x="0" y="828965"/>
                      <a:pt x="55880" y="884845"/>
                      <a:pt x="124460" y="884845"/>
                    </a:cubicBezTo>
                    <a:lnTo>
                      <a:pt x="917555" y="884845"/>
                    </a:lnTo>
                    <a:cubicBezTo>
                      <a:pt x="986135" y="884845"/>
                      <a:pt x="1042015" y="828965"/>
                      <a:pt x="1042015" y="760385"/>
                    </a:cubicBezTo>
                    <a:lnTo>
                      <a:pt x="1042015" y="124460"/>
                    </a:lnTo>
                    <a:cubicBezTo>
                      <a:pt x="1042015" y="55880"/>
                      <a:pt x="986135" y="0"/>
                      <a:pt x="917555" y="0"/>
                    </a:cubicBezTo>
                    <a:close/>
                  </a:path>
                </a:pathLst>
              </a:custGeom>
              <a:solidFill>
                <a:srgbClr val="59C0E4"/>
              </a:solidFill>
            </p:spPr>
          </p:sp>
        </p:grpSp>
        <p:sp>
          <p:nvSpPr>
            <p:cNvPr id="10" name="TextBox 10"/>
            <p:cNvSpPr txBox="1"/>
            <p:nvPr/>
          </p:nvSpPr>
          <p:spPr>
            <a:xfrm>
              <a:off x="0" y="726443"/>
              <a:ext cx="3935035" cy="2592788"/>
            </a:xfrm>
            <a:prstGeom prst="rect">
              <a:avLst/>
            </a:prstGeom>
          </p:spPr>
          <p:txBody>
            <a:bodyPr lIns="0" tIns="0" rIns="0" bIns="0" rtlCol="0" anchor="t">
              <a:spAutoFit/>
            </a:bodyPr>
            <a:lstStyle/>
            <a:p>
              <a:pPr algn="ctr">
                <a:lnSpc>
                  <a:spcPts val="14196"/>
                </a:lnSpc>
              </a:pPr>
              <a:r>
                <a:rPr lang="en-US" sz="14196" spc="1447">
                  <a:solidFill>
                    <a:srgbClr val="023276"/>
                  </a:solidFill>
                  <a:latin typeface="Doublebass"/>
                </a:rPr>
                <a:t>01</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A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4627958" y="-7747937"/>
            <a:ext cx="6226076" cy="839299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117287" y="7022083"/>
            <a:ext cx="6781906" cy="6529835"/>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71201" y="-736968"/>
            <a:ext cx="2991384" cy="1473936"/>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17366617" y="4379894"/>
            <a:ext cx="6226076" cy="8392995"/>
          </a:xfrm>
          <a:prstGeom prst="rect">
            <a:avLst/>
          </a:prstGeom>
        </p:spPr>
      </p:pic>
      <p:pic>
        <p:nvPicPr>
          <p:cNvPr id="6" name="Picture 6"/>
          <p:cNvPicPr>
            <a:picLocks noChangeAspect="1"/>
          </p:cNvPicPr>
          <p:nvPr/>
        </p:nvPicPr>
        <p:blipFill>
          <a:blip r:embed="rId8"/>
          <a:srcRect t="22789"/>
          <a:stretch>
            <a:fillRect/>
          </a:stretch>
        </p:blipFill>
        <p:spPr>
          <a:xfrm>
            <a:off x="1380184" y="2141466"/>
            <a:ext cx="15636803" cy="8145534"/>
          </a:xfrm>
          <a:prstGeom prst="rect">
            <a:avLst/>
          </a:prstGeom>
        </p:spPr>
      </p:pic>
      <p:sp>
        <p:nvSpPr>
          <p:cNvPr id="7" name="TextBox 7"/>
          <p:cNvSpPr txBox="1"/>
          <p:nvPr/>
        </p:nvSpPr>
        <p:spPr>
          <a:xfrm>
            <a:off x="1380184" y="228600"/>
            <a:ext cx="13883325" cy="3615690"/>
          </a:xfrm>
          <a:prstGeom prst="rect">
            <a:avLst/>
          </a:prstGeom>
        </p:spPr>
        <p:txBody>
          <a:bodyPr lIns="0" tIns="0" rIns="0" bIns="0" rtlCol="0" anchor="t">
            <a:spAutoFit/>
          </a:bodyPr>
          <a:lstStyle/>
          <a:p>
            <a:pPr>
              <a:lnSpc>
                <a:spcPts val="4140"/>
              </a:lnSpc>
            </a:pPr>
            <a:r>
              <a:rPr lang="en-US" sz="3000" spc="294">
                <a:solidFill>
                  <a:srgbClr val="000000"/>
                </a:solidFill>
                <a:latin typeface="Assistant Regular Bold"/>
              </a:rPr>
              <a:t> A less than B</a:t>
            </a:r>
          </a:p>
          <a:p>
            <a:pPr>
              <a:lnSpc>
                <a:spcPts val="4140"/>
              </a:lnSpc>
            </a:pPr>
            <a:r>
              <a:rPr lang="en-US" sz="3000" spc="294">
                <a:solidFill>
                  <a:srgbClr val="000000"/>
                </a:solidFill>
                <a:latin typeface="Assistant Regular Bold"/>
              </a:rPr>
              <a:t>Case 1(V5):</a:t>
            </a:r>
          </a:p>
          <a:p>
            <a:pPr>
              <a:lnSpc>
                <a:spcPts val="4140"/>
              </a:lnSpc>
            </a:pPr>
            <a:r>
              <a:rPr lang="en-US" sz="3000" spc="294">
                <a:solidFill>
                  <a:srgbClr val="000000"/>
                </a:solidFill>
                <a:latin typeface="Assistant Regular Bold"/>
              </a:rPr>
              <a:t>A: 00100010 – Decimal: 34                  B: 10011001 – Decimal: 153</a:t>
            </a: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A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4627958" y="-7747937"/>
            <a:ext cx="6226076" cy="839299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117287" y="7022083"/>
            <a:ext cx="6781906" cy="6529835"/>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71201" y="-736968"/>
            <a:ext cx="2991384" cy="1473936"/>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17366617" y="4379894"/>
            <a:ext cx="6226076" cy="8392995"/>
          </a:xfrm>
          <a:prstGeom prst="rect">
            <a:avLst/>
          </a:prstGeom>
        </p:spPr>
      </p:pic>
      <p:pic>
        <p:nvPicPr>
          <p:cNvPr id="6" name="Picture 6"/>
          <p:cNvPicPr>
            <a:picLocks noChangeAspect="1"/>
          </p:cNvPicPr>
          <p:nvPr/>
        </p:nvPicPr>
        <p:blipFill>
          <a:blip r:embed="rId8"/>
          <a:srcRect t="23859"/>
          <a:stretch>
            <a:fillRect/>
          </a:stretch>
        </p:blipFill>
        <p:spPr>
          <a:xfrm>
            <a:off x="1568705" y="2360173"/>
            <a:ext cx="15321471" cy="7926827"/>
          </a:xfrm>
          <a:prstGeom prst="rect">
            <a:avLst/>
          </a:prstGeom>
        </p:spPr>
      </p:pic>
      <p:sp>
        <p:nvSpPr>
          <p:cNvPr id="7" name="TextBox 7"/>
          <p:cNvSpPr txBox="1"/>
          <p:nvPr/>
        </p:nvSpPr>
        <p:spPr>
          <a:xfrm>
            <a:off x="1380184" y="228600"/>
            <a:ext cx="13883325" cy="4133850"/>
          </a:xfrm>
          <a:prstGeom prst="rect">
            <a:avLst/>
          </a:prstGeom>
        </p:spPr>
        <p:txBody>
          <a:bodyPr lIns="0" tIns="0" rIns="0" bIns="0" rtlCol="0" anchor="t">
            <a:spAutoFit/>
          </a:bodyPr>
          <a:lstStyle/>
          <a:p>
            <a:pPr>
              <a:lnSpc>
                <a:spcPts val="4140"/>
              </a:lnSpc>
            </a:pPr>
            <a:r>
              <a:rPr lang="en-US" sz="3000" spc="294">
                <a:solidFill>
                  <a:srgbClr val="000000"/>
                </a:solidFill>
                <a:latin typeface="Assistant Regular Bold"/>
              </a:rPr>
              <a:t> A less than B</a:t>
            </a:r>
          </a:p>
          <a:p>
            <a:pPr>
              <a:lnSpc>
                <a:spcPts val="4140"/>
              </a:lnSpc>
            </a:pPr>
            <a:r>
              <a:rPr lang="en-US" sz="3000" spc="294">
                <a:solidFill>
                  <a:srgbClr val="000000"/>
                </a:solidFill>
                <a:latin typeface="Assistant Regular Bold"/>
              </a:rPr>
              <a:t>Case 2(V6):</a:t>
            </a:r>
          </a:p>
          <a:p>
            <a:pPr>
              <a:lnSpc>
                <a:spcPts val="4140"/>
              </a:lnSpc>
            </a:pPr>
            <a:r>
              <a:rPr lang="en-US" sz="3000" spc="294">
                <a:solidFill>
                  <a:srgbClr val="000000"/>
                </a:solidFill>
                <a:latin typeface="Assistant Regular Bold"/>
              </a:rPr>
              <a:t>A: 00001001 – Decimal: 9                   B: 01000100 – Decimal: 68</a:t>
            </a:r>
          </a:p>
          <a:p>
            <a:pPr>
              <a:lnSpc>
                <a:spcPts val="4140"/>
              </a:lnSpc>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A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4627958" y="-7747937"/>
            <a:ext cx="6226076" cy="839299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117287" y="7022083"/>
            <a:ext cx="6781906" cy="6529835"/>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71201" y="-736968"/>
            <a:ext cx="2991384" cy="1473936"/>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920269">
            <a:off x="17366617" y="4379894"/>
            <a:ext cx="6226076" cy="8392995"/>
          </a:xfrm>
          <a:prstGeom prst="rect">
            <a:avLst/>
          </a:prstGeom>
        </p:spPr>
      </p:pic>
      <p:pic>
        <p:nvPicPr>
          <p:cNvPr id="6" name="Picture 6"/>
          <p:cNvPicPr>
            <a:picLocks noChangeAspect="1"/>
          </p:cNvPicPr>
          <p:nvPr/>
        </p:nvPicPr>
        <p:blipFill>
          <a:blip r:embed="rId8"/>
          <a:srcRect t="23231"/>
          <a:stretch>
            <a:fillRect/>
          </a:stretch>
        </p:blipFill>
        <p:spPr>
          <a:xfrm>
            <a:off x="1380184" y="2583180"/>
            <a:ext cx="15202333" cy="7817768"/>
          </a:xfrm>
          <a:prstGeom prst="rect">
            <a:avLst/>
          </a:prstGeom>
        </p:spPr>
      </p:pic>
      <p:sp>
        <p:nvSpPr>
          <p:cNvPr id="7" name="TextBox 7"/>
          <p:cNvSpPr txBox="1"/>
          <p:nvPr/>
        </p:nvSpPr>
        <p:spPr>
          <a:xfrm>
            <a:off x="1380184" y="228600"/>
            <a:ext cx="13883325" cy="4652010"/>
          </a:xfrm>
          <a:prstGeom prst="rect">
            <a:avLst/>
          </a:prstGeom>
        </p:spPr>
        <p:txBody>
          <a:bodyPr lIns="0" tIns="0" rIns="0" bIns="0" rtlCol="0" anchor="t">
            <a:spAutoFit/>
          </a:bodyPr>
          <a:lstStyle/>
          <a:p>
            <a:pPr>
              <a:lnSpc>
                <a:spcPts val="4140"/>
              </a:lnSpc>
            </a:pPr>
            <a:r>
              <a:rPr lang="en-US" sz="3000" spc="294">
                <a:solidFill>
                  <a:srgbClr val="000000"/>
                </a:solidFill>
                <a:latin typeface="Assistant Regular Bold"/>
              </a:rPr>
              <a:t> A less than B</a:t>
            </a:r>
          </a:p>
          <a:p>
            <a:pPr>
              <a:lnSpc>
                <a:spcPts val="4140"/>
              </a:lnSpc>
            </a:pPr>
            <a:r>
              <a:rPr lang="en-US" sz="3000" spc="294">
                <a:solidFill>
                  <a:srgbClr val="000000"/>
                </a:solidFill>
                <a:latin typeface="Assistant Regular Bold"/>
              </a:rPr>
              <a:t>Case 3(V7):</a:t>
            </a:r>
          </a:p>
          <a:p>
            <a:pPr>
              <a:lnSpc>
                <a:spcPts val="4140"/>
              </a:lnSpc>
            </a:pPr>
            <a:r>
              <a:rPr lang="en-US" sz="3000" spc="294">
                <a:solidFill>
                  <a:srgbClr val="000000"/>
                </a:solidFill>
                <a:latin typeface="Assistant Regular Bold"/>
              </a:rPr>
              <a:t>A: 00100010 – Decimal: 34                          B: 00110011 – Decimal: 51</a:t>
            </a:r>
          </a:p>
          <a:p>
            <a:pPr>
              <a:lnSpc>
                <a:spcPts val="4140"/>
              </a:lnSpc>
            </a:pPr>
            <a:endParaRPr lang="en-US" sz="3000" spc="294">
              <a:solidFill>
                <a:srgbClr val="000000"/>
              </a:solidFill>
              <a:latin typeface="Assistant Regular Bold"/>
            </a:endParaRPr>
          </a:p>
          <a:p>
            <a:pPr>
              <a:lnSpc>
                <a:spcPts val="4140"/>
              </a:lnSpc>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a:p>
            <a:pPr>
              <a:lnSpc>
                <a:spcPts val="4140"/>
              </a:lnSpc>
              <a:spcBef>
                <a:spcPct val="0"/>
              </a:spcBef>
            </a:pPr>
            <a:endParaRPr lang="en-US" sz="3000" spc="294">
              <a:solidFill>
                <a:srgbClr val="000000"/>
              </a:solidFill>
              <a:latin typeface="Assistant Regular Bo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6A82A-AD31-44EE-9F0D-5A699C8F233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7C41639-FE5B-4F9F-93EB-6449FB477E5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A43A633-E18D-406C-A78D-581557A8258F}"/>
              </a:ext>
            </a:extLst>
          </p:cNvPr>
          <p:cNvPicPr>
            <a:picLocks noChangeAspect="1"/>
          </p:cNvPicPr>
          <p:nvPr/>
        </p:nvPicPr>
        <p:blipFill>
          <a:blip r:embed="rId2"/>
          <a:stretch>
            <a:fillRect/>
          </a:stretch>
        </p:blipFill>
        <p:spPr>
          <a:xfrm>
            <a:off x="0" y="1268347"/>
            <a:ext cx="18288000" cy="9166934"/>
          </a:xfrm>
          <a:prstGeom prst="rect">
            <a:avLst/>
          </a:prstGeom>
        </p:spPr>
      </p:pic>
      <p:sp>
        <p:nvSpPr>
          <p:cNvPr id="6" name="Title 1">
            <a:extLst>
              <a:ext uri="{FF2B5EF4-FFF2-40B4-BE49-F238E27FC236}">
                <a16:creationId xmlns:a16="http://schemas.microsoft.com/office/drawing/2014/main" id="{47A91C0B-39AD-4374-BE2E-B5842892A629}"/>
              </a:ext>
            </a:extLst>
          </p:cNvPr>
          <p:cNvSpPr txBox="1">
            <a:spLocks/>
          </p:cNvSpPr>
          <p:nvPr/>
        </p:nvSpPr>
        <p:spPr>
          <a:xfrm>
            <a:off x="2046588" y="-198480"/>
            <a:ext cx="15269862" cy="1462925"/>
          </a:xfrm>
          <a:prstGeom prst="rect">
            <a:avLst/>
          </a:prstGeom>
        </p:spPr>
        <p:txBody>
          <a:bodyPr vert="horz" lIns="137160" tIns="68580" rIns="137160" bIns="68580" rtlCol="0" anchor="ctr">
            <a:normAutofit fontScale="97500" lnSpcReduction="10000"/>
          </a:bodyPr>
          <a:lst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a:lstStyle>
          <a:p>
            <a:pPr defTabSz="1371600"/>
            <a:r>
              <a:rPr lang="en-US" sz="4200" spc="750" dirty="0">
                <a:solidFill>
                  <a:srgbClr val="000000"/>
                </a:solidFill>
                <a:latin typeface="Arial" panose="020B0604020202020204" pitchFamily="34" charset="0"/>
                <a:cs typeface="Arial" panose="020B0604020202020204" pitchFamily="34" charset="0"/>
              </a:rPr>
              <a:t>Simulation Test At frequency= 1MH</a:t>
            </a:r>
            <a:r>
              <a:rPr lang="en-US" sz="3600" cap="none" spc="750" dirty="0">
                <a:solidFill>
                  <a:srgbClr val="000000"/>
                </a:solidFill>
                <a:latin typeface="Arial" panose="020B0604020202020204" pitchFamily="34" charset="0"/>
                <a:cs typeface="Arial" panose="020B0604020202020204" pitchFamily="34" charset="0"/>
              </a:rPr>
              <a:t>z (period=1us) in 50ns</a:t>
            </a:r>
            <a:endParaRPr lang="en-US" sz="4200" spc="750" dirty="0">
              <a:solidFill>
                <a:srgbClr val="000000"/>
              </a:solidFill>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7B47C014-2E55-4ED3-9B3B-8DA37D8A42DA}"/>
              </a:ext>
            </a:extLst>
          </p:cNvPr>
          <p:cNvSpPr/>
          <p:nvPr/>
        </p:nvSpPr>
        <p:spPr>
          <a:xfrm>
            <a:off x="10058399" y="856574"/>
            <a:ext cx="5752073" cy="13901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defTabSz="1371600"/>
            <a:r>
              <a:rPr lang="en-US" sz="2700">
                <a:solidFill>
                  <a:srgbClr val="000000"/>
                </a:solidFill>
                <a:latin typeface="Univers Light"/>
              </a:rPr>
              <a:t>Case1:   	A: 0000 0001 = 1 (dec)</a:t>
            </a:r>
          </a:p>
          <a:p>
            <a:pPr defTabSz="1371600"/>
            <a:r>
              <a:rPr lang="en-US" sz="2700">
                <a:solidFill>
                  <a:srgbClr val="000000"/>
                </a:solidFill>
                <a:latin typeface="Univers Light"/>
              </a:rPr>
              <a:t>	B: 0000 0001 = 1 (dec)</a:t>
            </a:r>
          </a:p>
        </p:txBody>
      </p:sp>
    </p:spTree>
    <p:extLst>
      <p:ext uri="{BB962C8B-B14F-4D97-AF65-F5344CB8AC3E}">
        <p14:creationId xmlns:p14="http://schemas.microsoft.com/office/powerpoint/2010/main" val="20224890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1C45B-A4B5-446E-A96A-7D31B142C44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D059504-9A5C-442D-9CE1-305F7905935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9CC8553-0665-45B8-8742-8B1B0F5BAD52}"/>
              </a:ext>
            </a:extLst>
          </p:cNvPr>
          <p:cNvPicPr>
            <a:picLocks noChangeAspect="1"/>
          </p:cNvPicPr>
          <p:nvPr/>
        </p:nvPicPr>
        <p:blipFill>
          <a:blip r:embed="rId2"/>
          <a:stretch>
            <a:fillRect/>
          </a:stretch>
        </p:blipFill>
        <p:spPr>
          <a:xfrm>
            <a:off x="0" y="2"/>
            <a:ext cx="18288000" cy="10120182"/>
          </a:xfrm>
          <a:prstGeom prst="rect">
            <a:avLst/>
          </a:prstGeom>
        </p:spPr>
      </p:pic>
      <p:sp>
        <p:nvSpPr>
          <p:cNvPr id="6" name="Rectangle 5">
            <a:extLst>
              <a:ext uri="{FF2B5EF4-FFF2-40B4-BE49-F238E27FC236}">
                <a16:creationId xmlns:a16="http://schemas.microsoft.com/office/drawing/2014/main" id="{020BB609-8FD9-4CFD-9564-BFACBF644C7C}"/>
              </a:ext>
            </a:extLst>
          </p:cNvPr>
          <p:cNvSpPr/>
          <p:nvPr/>
        </p:nvSpPr>
        <p:spPr>
          <a:xfrm>
            <a:off x="10032142" y="129746"/>
            <a:ext cx="7154564" cy="1134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Frequency = 1MHz</a:t>
            </a:r>
          </a:p>
          <a:p>
            <a:pPr algn="ctr" defTabSz="1371600"/>
            <a:r>
              <a:rPr lang="en-US" sz="2700">
                <a:solidFill>
                  <a:srgbClr val="000000"/>
                </a:solidFill>
                <a:latin typeface="Univers Light"/>
              </a:rPr>
              <a:t>Case2:	A: 0111 1100 = 124 (dec)</a:t>
            </a:r>
          </a:p>
          <a:p>
            <a:pPr algn="ctr" defTabSz="1371600"/>
            <a:r>
              <a:rPr lang="en-US" sz="2700">
                <a:solidFill>
                  <a:srgbClr val="000000"/>
                </a:solidFill>
                <a:latin typeface="Univers Light"/>
              </a:rPr>
              <a:t>	B: 0000 1110 = 014 (dec)</a:t>
            </a:r>
          </a:p>
        </p:txBody>
      </p:sp>
    </p:spTree>
    <p:extLst>
      <p:ext uri="{BB962C8B-B14F-4D97-AF65-F5344CB8AC3E}">
        <p14:creationId xmlns:p14="http://schemas.microsoft.com/office/powerpoint/2010/main" val="3142117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23A7D-147F-456A-A6ED-C36E3BE5F78C}"/>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03DF4FCA-45D2-4542-B0CB-E3A23C3C6C9F}"/>
              </a:ext>
            </a:extLst>
          </p:cNvPr>
          <p:cNvPicPr>
            <a:picLocks noGrp="1" noChangeAspect="1"/>
          </p:cNvPicPr>
          <p:nvPr>
            <p:ph idx="1"/>
          </p:nvPr>
        </p:nvPicPr>
        <p:blipFill>
          <a:blip r:embed="rId2"/>
          <a:stretch>
            <a:fillRect/>
          </a:stretch>
        </p:blipFill>
        <p:spPr>
          <a:xfrm>
            <a:off x="0" y="2"/>
            <a:ext cx="18288000" cy="10287000"/>
          </a:xfrm>
          <a:prstGeom prst="rect">
            <a:avLst/>
          </a:prstGeom>
        </p:spPr>
      </p:pic>
      <p:sp>
        <p:nvSpPr>
          <p:cNvPr id="5" name="Rectangle 4">
            <a:extLst>
              <a:ext uri="{FF2B5EF4-FFF2-40B4-BE49-F238E27FC236}">
                <a16:creationId xmlns:a16="http://schemas.microsoft.com/office/drawing/2014/main" id="{2186B908-E450-4B58-9DE5-AABA3E54270E}"/>
              </a:ext>
            </a:extLst>
          </p:cNvPr>
          <p:cNvSpPr/>
          <p:nvPr/>
        </p:nvSpPr>
        <p:spPr>
          <a:xfrm>
            <a:off x="10032142" y="129746"/>
            <a:ext cx="7154564" cy="1134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Frequency = 1MHz</a:t>
            </a:r>
          </a:p>
          <a:p>
            <a:pPr algn="ctr" defTabSz="1371600"/>
            <a:r>
              <a:rPr lang="en-US" sz="2700">
                <a:solidFill>
                  <a:srgbClr val="000000"/>
                </a:solidFill>
                <a:latin typeface="Univers Light"/>
              </a:rPr>
              <a:t>Case3:	A: 0000 1111 = 15 (dec)</a:t>
            </a:r>
          </a:p>
          <a:p>
            <a:pPr algn="ctr" defTabSz="1371600"/>
            <a:r>
              <a:rPr lang="en-US" sz="2700">
                <a:solidFill>
                  <a:srgbClr val="000000"/>
                </a:solidFill>
                <a:latin typeface="Univers Light"/>
              </a:rPr>
              <a:t>	B: 0110 0011 = 99 (dec)</a:t>
            </a:r>
          </a:p>
        </p:txBody>
      </p:sp>
    </p:spTree>
    <p:extLst>
      <p:ext uri="{BB962C8B-B14F-4D97-AF65-F5344CB8AC3E}">
        <p14:creationId xmlns:p14="http://schemas.microsoft.com/office/powerpoint/2010/main" val="37436724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30850-689E-44CF-8AE9-B15562A3EA0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080A564-0FB5-49C0-B5AD-5B48CAE7404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CCD2A82-B85F-46C6-90BC-26E738ED8F82}"/>
              </a:ext>
            </a:extLst>
          </p:cNvPr>
          <p:cNvPicPr>
            <a:picLocks noChangeAspect="1"/>
          </p:cNvPicPr>
          <p:nvPr/>
        </p:nvPicPr>
        <p:blipFill>
          <a:blip r:embed="rId2"/>
          <a:stretch>
            <a:fillRect/>
          </a:stretch>
        </p:blipFill>
        <p:spPr>
          <a:xfrm>
            <a:off x="0" y="1037968"/>
            <a:ext cx="18288000" cy="8674445"/>
          </a:xfrm>
          <a:prstGeom prst="rect">
            <a:avLst/>
          </a:prstGeom>
        </p:spPr>
      </p:pic>
      <p:sp>
        <p:nvSpPr>
          <p:cNvPr id="5" name="Rectangle 4">
            <a:extLst>
              <a:ext uri="{FF2B5EF4-FFF2-40B4-BE49-F238E27FC236}">
                <a16:creationId xmlns:a16="http://schemas.microsoft.com/office/drawing/2014/main" id="{93E40E2E-7200-49F1-A3CE-C1EDB9708104}"/>
              </a:ext>
            </a:extLst>
          </p:cNvPr>
          <p:cNvSpPr/>
          <p:nvPr/>
        </p:nvSpPr>
        <p:spPr>
          <a:xfrm>
            <a:off x="5282511" y="77253"/>
            <a:ext cx="12214656" cy="1134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Delay time to output Q_A_E_B go Low: 399.5468ps</a:t>
            </a:r>
          </a:p>
        </p:txBody>
      </p:sp>
    </p:spTree>
    <p:extLst>
      <p:ext uri="{BB962C8B-B14F-4D97-AF65-F5344CB8AC3E}">
        <p14:creationId xmlns:p14="http://schemas.microsoft.com/office/powerpoint/2010/main" val="308813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F8C04-96E7-435C-87E6-5E4D052EDE4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1A3EF76-EF03-4D2A-8E56-FFC9CAECDD0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701063F-595F-447F-8A36-68C9F6DD5DD5}"/>
              </a:ext>
            </a:extLst>
          </p:cNvPr>
          <p:cNvPicPr>
            <a:picLocks noChangeAspect="1"/>
          </p:cNvPicPr>
          <p:nvPr/>
        </p:nvPicPr>
        <p:blipFill>
          <a:blip r:embed="rId2"/>
          <a:stretch>
            <a:fillRect/>
          </a:stretch>
        </p:blipFill>
        <p:spPr>
          <a:xfrm>
            <a:off x="0" y="1322831"/>
            <a:ext cx="18288000" cy="8593467"/>
          </a:xfrm>
          <a:prstGeom prst="rect">
            <a:avLst/>
          </a:prstGeom>
        </p:spPr>
      </p:pic>
      <p:sp>
        <p:nvSpPr>
          <p:cNvPr id="6" name="Rectangle 5">
            <a:extLst>
              <a:ext uri="{FF2B5EF4-FFF2-40B4-BE49-F238E27FC236}">
                <a16:creationId xmlns:a16="http://schemas.microsoft.com/office/drawing/2014/main" id="{02BD2946-D15F-412F-A96D-C226C92CC92F}"/>
              </a:ext>
            </a:extLst>
          </p:cNvPr>
          <p:cNvSpPr/>
          <p:nvPr/>
        </p:nvSpPr>
        <p:spPr>
          <a:xfrm>
            <a:off x="4763528" y="100553"/>
            <a:ext cx="10194327" cy="1134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Delay time to output Q_A_GT_B go high: 351.61565ps</a:t>
            </a:r>
          </a:p>
        </p:txBody>
      </p:sp>
    </p:spTree>
    <p:extLst>
      <p:ext uri="{BB962C8B-B14F-4D97-AF65-F5344CB8AC3E}">
        <p14:creationId xmlns:p14="http://schemas.microsoft.com/office/powerpoint/2010/main" val="4914348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2F186-9B46-43B1-841C-36506B80BD2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F743D79-E1C7-4422-BA20-32531E30BED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06B807D-AF82-4803-82A9-65A341CC5D18}"/>
              </a:ext>
            </a:extLst>
          </p:cNvPr>
          <p:cNvPicPr>
            <a:picLocks noChangeAspect="1"/>
          </p:cNvPicPr>
          <p:nvPr/>
        </p:nvPicPr>
        <p:blipFill>
          <a:blip r:embed="rId2"/>
          <a:stretch>
            <a:fillRect/>
          </a:stretch>
        </p:blipFill>
        <p:spPr>
          <a:xfrm>
            <a:off x="0" y="1354697"/>
            <a:ext cx="18288000" cy="8831750"/>
          </a:xfrm>
          <a:prstGeom prst="rect">
            <a:avLst/>
          </a:prstGeom>
        </p:spPr>
      </p:pic>
      <p:sp>
        <p:nvSpPr>
          <p:cNvPr id="5" name="Rectangle 4">
            <a:extLst>
              <a:ext uri="{FF2B5EF4-FFF2-40B4-BE49-F238E27FC236}">
                <a16:creationId xmlns:a16="http://schemas.microsoft.com/office/drawing/2014/main" id="{0A60FE51-EF07-4B85-87A4-8A5E96F22C6D}"/>
              </a:ext>
            </a:extLst>
          </p:cNvPr>
          <p:cNvSpPr/>
          <p:nvPr/>
        </p:nvSpPr>
        <p:spPr>
          <a:xfrm>
            <a:off x="4763528" y="100553"/>
            <a:ext cx="11581373" cy="1134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Delay time to output Q_A_GT_B go Low: 270.511133ps</a:t>
            </a:r>
          </a:p>
        </p:txBody>
      </p:sp>
    </p:spTree>
    <p:extLst>
      <p:ext uri="{BB962C8B-B14F-4D97-AF65-F5344CB8AC3E}">
        <p14:creationId xmlns:p14="http://schemas.microsoft.com/office/powerpoint/2010/main" val="9728762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D2852-61E3-444E-BCB0-A8879FA2DC7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8F93DB1-5429-4714-BB4A-23B9D402518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48F7740-BF0A-48F8-B96B-6429A54B98FD}"/>
              </a:ext>
            </a:extLst>
          </p:cNvPr>
          <p:cNvPicPr>
            <a:picLocks noChangeAspect="1"/>
          </p:cNvPicPr>
          <p:nvPr/>
        </p:nvPicPr>
        <p:blipFill>
          <a:blip r:embed="rId2"/>
          <a:stretch>
            <a:fillRect/>
          </a:stretch>
        </p:blipFill>
        <p:spPr>
          <a:xfrm>
            <a:off x="0" y="1361426"/>
            <a:ext cx="18288000" cy="8554871"/>
          </a:xfrm>
          <a:prstGeom prst="rect">
            <a:avLst/>
          </a:prstGeom>
        </p:spPr>
      </p:pic>
      <p:sp>
        <p:nvSpPr>
          <p:cNvPr id="5" name="Rectangle 4">
            <a:extLst>
              <a:ext uri="{FF2B5EF4-FFF2-40B4-BE49-F238E27FC236}">
                <a16:creationId xmlns:a16="http://schemas.microsoft.com/office/drawing/2014/main" id="{D18B7642-688F-443B-95D5-BFB863855E4A}"/>
              </a:ext>
            </a:extLst>
          </p:cNvPr>
          <p:cNvSpPr/>
          <p:nvPr/>
        </p:nvSpPr>
        <p:spPr>
          <a:xfrm>
            <a:off x="4763528" y="100553"/>
            <a:ext cx="11581373" cy="1134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Delay time to output Q_A_LT_B go High: 97.927997ps</a:t>
            </a:r>
          </a:p>
        </p:txBody>
      </p:sp>
    </p:spTree>
    <p:extLst>
      <p:ext uri="{BB962C8B-B14F-4D97-AF65-F5344CB8AC3E}">
        <p14:creationId xmlns:p14="http://schemas.microsoft.com/office/powerpoint/2010/main" val="1307301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239901" y="662679"/>
            <a:ext cx="12411543" cy="1437169"/>
          </a:xfrm>
          <a:prstGeom prst="rect">
            <a:avLst/>
          </a:prstGeom>
        </p:spPr>
        <p:txBody>
          <a:bodyPr lIns="0" tIns="0" rIns="0" bIns="0" rtlCol="0" anchor="t">
            <a:spAutoFit/>
          </a:bodyPr>
          <a:lstStyle/>
          <a:p>
            <a:pPr>
              <a:lnSpc>
                <a:spcPts val="5900"/>
              </a:lnSpc>
            </a:pPr>
            <a:r>
              <a:rPr lang="en-US" sz="5000">
                <a:solidFill>
                  <a:srgbClr val="000000"/>
                </a:solidFill>
                <a:latin typeface="HK Grotesk Bold"/>
              </a:rPr>
              <a:t> Introduction about comparator</a:t>
            </a:r>
          </a:p>
          <a:p>
            <a:pPr>
              <a:lnSpc>
                <a:spcPts val="5462"/>
              </a:lnSpc>
            </a:pPr>
            <a:endParaRPr lang="en-US" sz="5000">
              <a:solidFill>
                <a:srgbClr val="000000"/>
              </a:solidFill>
              <a:latin typeface="HK Grotesk Bold"/>
            </a:endParaRPr>
          </a:p>
        </p:txBody>
      </p:sp>
      <p:pic>
        <p:nvPicPr>
          <p:cNvPr id="3" name="Picture 3"/>
          <p:cNvPicPr>
            <a:picLocks noChangeAspect="1"/>
          </p:cNvPicPr>
          <p:nvPr/>
        </p:nvPicPr>
        <p:blipFill>
          <a:blip r:embed="rId2"/>
          <a:srcRect/>
          <a:stretch>
            <a:fillRect/>
          </a:stretch>
        </p:blipFill>
        <p:spPr>
          <a:xfrm rot="-10094169">
            <a:off x="-5146273" y="6476801"/>
            <a:ext cx="6176663" cy="5906434"/>
          </a:xfrm>
          <a:prstGeom prst="rect">
            <a:avLst/>
          </a:prstGeom>
        </p:spPr>
      </p:pic>
      <p:sp>
        <p:nvSpPr>
          <p:cNvPr id="4" name="TextBox 4"/>
          <p:cNvSpPr txBox="1"/>
          <p:nvPr/>
        </p:nvSpPr>
        <p:spPr>
          <a:xfrm>
            <a:off x="1028700" y="1848493"/>
            <a:ext cx="16823535" cy="2096206"/>
          </a:xfrm>
          <a:prstGeom prst="rect">
            <a:avLst/>
          </a:prstGeom>
        </p:spPr>
        <p:txBody>
          <a:bodyPr lIns="0" tIns="0" rIns="0" bIns="0" rtlCol="0" anchor="t">
            <a:spAutoFit/>
          </a:bodyPr>
          <a:lstStyle/>
          <a:p>
            <a:pPr>
              <a:lnSpc>
                <a:spcPts val="5582"/>
              </a:lnSpc>
            </a:pPr>
            <a:r>
              <a:rPr lang="en-US" sz="4294">
                <a:solidFill>
                  <a:srgbClr val="000000"/>
                </a:solidFill>
                <a:latin typeface="Halant Medium Italics"/>
              </a:rPr>
              <a:t>A magnitude digital comparator is a combinational circuit that compares two binary numbers to determine whether one number is greater, less than, or equal to the other.</a:t>
            </a:r>
          </a:p>
        </p:txBody>
      </p:sp>
      <p:pic>
        <p:nvPicPr>
          <p:cNvPr id="5" name="Picture 5"/>
          <p:cNvPicPr>
            <a:picLocks noChangeAspect="1"/>
          </p:cNvPicPr>
          <p:nvPr/>
        </p:nvPicPr>
        <p:blipFill>
          <a:blip r:embed="rId3"/>
          <a:srcRect/>
          <a:stretch>
            <a:fillRect/>
          </a:stretch>
        </p:blipFill>
        <p:spPr>
          <a:xfrm rot="9440951">
            <a:off x="-1496898" y="-336626"/>
            <a:ext cx="2207918" cy="2092002"/>
          </a:xfrm>
          <a:prstGeom prst="rect">
            <a:avLst/>
          </a:prstGeom>
        </p:spPr>
      </p:pic>
      <p:pic>
        <p:nvPicPr>
          <p:cNvPr id="6" name="Picture 6"/>
          <p:cNvPicPr>
            <a:picLocks noChangeAspect="1"/>
          </p:cNvPicPr>
          <p:nvPr/>
        </p:nvPicPr>
        <p:blipFill>
          <a:blip r:embed="rId4"/>
          <a:srcRect l="827" t="2411" r="827"/>
          <a:stretch>
            <a:fillRect/>
          </a:stretch>
        </p:blipFill>
        <p:spPr>
          <a:xfrm>
            <a:off x="3567401" y="4167855"/>
            <a:ext cx="10700319" cy="4210602"/>
          </a:xfrm>
          <a:prstGeom prst="rect">
            <a:avLst/>
          </a:prstGeom>
        </p:spPr>
      </p:pic>
      <p:sp>
        <p:nvSpPr>
          <p:cNvPr id="7" name="TextBox 7"/>
          <p:cNvSpPr txBox="1"/>
          <p:nvPr/>
        </p:nvSpPr>
        <p:spPr>
          <a:xfrm>
            <a:off x="191638" y="7643055"/>
            <a:ext cx="17451844" cy="2916583"/>
          </a:xfrm>
          <a:prstGeom prst="rect">
            <a:avLst/>
          </a:prstGeom>
        </p:spPr>
        <p:txBody>
          <a:bodyPr lIns="0" tIns="0" rIns="0" bIns="0" rtlCol="0" anchor="t">
            <a:spAutoFit/>
          </a:bodyPr>
          <a:lstStyle/>
          <a:p>
            <a:pPr marL="776767" lvl="1" indent="-388384">
              <a:lnSpc>
                <a:spcPts val="4677"/>
              </a:lnSpc>
              <a:buFont typeface="Arial"/>
              <a:buChar char="•"/>
            </a:pPr>
            <a:r>
              <a:rPr lang="en-US" sz="3597">
                <a:solidFill>
                  <a:srgbClr val="000000"/>
                </a:solidFill>
                <a:latin typeface="Halant Medium Italics"/>
              </a:rPr>
              <a:t>An 8-bit comparator can be implemented using a combination of XOR, AND, and OR gates or by using a cascaded arrangement of full adders.</a:t>
            </a:r>
          </a:p>
          <a:p>
            <a:pPr marL="776767" lvl="1" indent="-388384">
              <a:lnSpc>
                <a:spcPts val="4677"/>
              </a:lnSpc>
              <a:buFont typeface="Arial"/>
              <a:buChar char="•"/>
            </a:pPr>
            <a:r>
              <a:rPr lang="en-US" sz="3597">
                <a:solidFill>
                  <a:srgbClr val="000000"/>
                </a:solidFill>
                <a:latin typeface="Halant Medium Italics"/>
              </a:rPr>
              <a:t>The choice of implementation depends on factors such as speed, complexity, and power consumption.</a:t>
            </a:r>
          </a:p>
          <a:p>
            <a:pPr>
              <a:lnSpc>
                <a:spcPts val="4677"/>
              </a:lnSpc>
            </a:pPr>
            <a:endParaRPr lang="en-US" sz="3597">
              <a:solidFill>
                <a:srgbClr val="000000"/>
              </a:solidFill>
              <a:latin typeface="Halant Medium Italics"/>
            </a:endParaRPr>
          </a:p>
        </p:txBody>
      </p:sp>
      <p:pic>
        <p:nvPicPr>
          <p:cNvPr id="8" name="Picture 8"/>
          <p:cNvPicPr>
            <a:picLocks noChangeAspect="1"/>
          </p:cNvPicPr>
          <p:nvPr/>
        </p:nvPicPr>
        <p:blipFill>
          <a:blip r:embed="rId2"/>
          <a:srcRect/>
          <a:stretch>
            <a:fillRect/>
          </a:stretch>
        </p:blipFill>
        <p:spPr>
          <a:xfrm rot="-10094169">
            <a:off x="16362472" y="-4108229"/>
            <a:ext cx="6176663" cy="5906434"/>
          </a:xfrm>
          <a:prstGeom prst="rect">
            <a:avLst/>
          </a:prstGeom>
        </p:spPr>
      </p:pic>
      <p:pic>
        <p:nvPicPr>
          <p:cNvPr id="9" name="Picture 9"/>
          <p:cNvPicPr>
            <a:picLocks noChangeAspect="1"/>
          </p:cNvPicPr>
          <p:nvPr/>
        </p:nvPicPr>
        <p:blipFill>
          <a:blip r:embed="rId2"/>
          <a:srcRect/>
          <a:stretch>
            <a:fillRect/>
          </a:stretch>
        </p:blipFill>
        <p:spPr>
          <a:xfrm rot="-10094169">
            <a:off x="15746196" y="9825915"/>
            <a:ext cx="6176663" cy="5906434"/>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493CD-F8B8-43BB-A20A-9A6F0700EE9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6B6BAE-90ED-4AF6-84EC-31E3C7D051D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14335E3-C629-42A4-989B-9D8C444E5C41}"/>
              </a:ext>
            </a:extLst>
          </p:cNvPr>
          <p:cNvPicPr>
            <a:picLocks noChangeAspect="1"/>
          </p:cNvPicPr>
          <p:nvPr/>
        </p:nvPicPr>
        <p:blipFill>
          <a:blip r:embed="rId2"/>
          <a:stretch>
            <a:fillRect/>
          </a:stretch>
        </p:blipFill>
        <p:spPr>
          <a:xfrm>
            <a:off x="0" y="1263204"/>
            <a:ext cx="18288000" cy="9023796"/>
          </a:xfrm>
          <a:prstGeom prst="rect">
            <a:avLst/>
          </a:prstGeom>
        </p:spPr>
      </p:pic>
      <p:sp>
        <p:nvSpPr>
          <p:cNvPr id="5" name="Rectangle 4">
            <a:extLst>
              <a:ext uri="{FF2B5EF4-FFF2-40B4-BE49-F238E27FC236}">
                <a16:creationId xmlns:a16="http://schemas.microsoft.com/office/drawing/2014/main" id="{8AACBE9C-094F-4B29-B31E-709B70B04312}"/>
              </a:ext>
            </a:extLst>
          </p:cNvPr>
          <p:cNvSpPr/>
          <p:nvPr/>
        </p:nvSpPr>
        <p:spPr>
          <a:xfrm>
            <a:off x="4763528" y="100553"/>
            <a:ext cx="11581373" cy="1134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Delay time to output Q_A_LT_B go Low: 302.90889ps</a:t>
            </a:r>
          </a:p>
        </p:txBody>
      </p:sp>
    </p:spTree>
    <p:extLst>
      <p:ext uri="{BB962C8B-B14F-4D97-AF65-F5344CB8AC3E}">
        <p14:creationId xmlns:p14="http://schemas.microsoft.com/office/powerpoint/2010/main" val="16975502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D57AB-A62B-4684-A597-07B3B46F70C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DDE2910-B5CC-44F1-B0AC-B9677A0279C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DDC2D7C8-ECAF-4B28-9F35-E8B5594582D7}"/>
              </a:ext>
            </a:extLst>
          </p:cNvPr>
          <p:cNvPicPr>
            <a:picLocks noChangeAspect="1"/>
          </p:cNvPicPr>
          <p:nvPr/>
        </p:nvPicPr>
        <p:blipFill>
          <a:blip r:embed="rId2"/>
          <a:stretch>
            <a:fillRect/>
          </a:stretch>
        </p:blipFill>
        <p:spPr>
          <a:xfrm>
            <a:off x="0" y="1071246"/>
            <a:ext cx="18288000" cy="8144508"/>
          </a:xfrm>
          <a:prstGeom prst="rect">
            <a:avLst/>
          </a:prstGeom>
        </p:spPr>
      </p:pic>
    </p:spTree>
    <p:extLst>
      <p:ext uri="{BB962C8B-B14F-4D97-AF65-F5344CB8AC3E}">
        <p14:creationId xmlns:p14="http://schemas.microsoft.com/office/powerpoint/2010/main" val="37276257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97299D5-8727-4501-AE60-0078A04361E9}"/>
              </a:ext>
            </a:extLst>
          </p:cNvPr>
          <p:cNvPicPr>
            <a:picLocks noGrp="1" noChangeAspect="1"/>
          </p:cNvPicPr>
          <p:nvPr>
            <p:ph idx="1"/>
          </p:nvPr>
        </p:nvPicPr>
        <p:blipFill>
          <a:blip r:embed="rId2"/>
          <a:stretch>
            <a:fillRect/>
          </a:stretch>
        </p:blipFill>
        <p:spPr>
          <a:xfrm>
            <a:off x="1943100" y="1431068"/>
            <a:ext cx="14571705" cy="8855933"/>
          </a:xfrm>
          <a:prstGeom prst="rect">
            <a:avLst/>
          </a:prstGeom>
        </p:spPr>
      </p:pic>
      <p:sp>
        <p:nvSpPr>
          <p:cNvPr id="5" name="Title 1">
            <a:extLst>
              <a:ext uri="{FF2B5EF4-FFF2-40B4-BE49-F238E27FC236}">
                <a16:creationId xmlns:a16="http://schemas.microsoft.com/office/drawing/2014/main" id="{32FF03B2-C375-4B10-8811-B8AF2DFB9CF5}"/>
              </a:ext>
            </a:extLst>
          </p:cNvPr>
          <p:cNvSpPr>
            <a:spLocks noGrp="1"/>
          </p:cNvSpPr>
          <p:nvPr>
            <p:ph type="title"/>
          </p:nvPr>
        </p:nvSpPr>
        <p:spPr>
          <a:xfrm>
            <a:off x="2001795" y="1"/>
            <a:ext cx="14343105" cy="1431068"/>
          </a:xfrm>
        </p:spPr>
        <p:txBody>
          <a:bodyPr>
            <a:normAutofit/>
          </a:bodyPr>
          <a:lstStyle/>
          <a:p>
            <a:r>
              <a:rPr lang="en-US" sz="3600" cap="none">
                <a:latin typeface="Arial" panose="020B0604020202020204" pitchFamily="34" charset="0"/>
                <a:cs typeface="Arial" panose="020B0604020202020204" pitchFamily="34" charset="0"/>
              </a:rPr>
              <a:t>Average power consumption=17.96xE^-6 (W)</a:t>
            </a:r>
          </a:p>
        </p:txBody>
      </p:sp>
    </p:spTree>
    <p:extLst>
      <p:ext uri="{BB962C8B-B14F-4D97-AF65-F5344CB8AC3E}">
        <p14:creationId xmlns:p14="http://schemas.microsoft.com/office/powerpoint/2010/main" val="36885445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A342C-A203-4571-B7AA-D5C0ECB6F52F}"/>
              </a:ext>
            </a:extLst>
          </p:cNvPr>
          <p:cNvSpPr>
            <a:spLocks noGrp="1"/>
          </p:cNvSpPr>
          <p:nvPr>
            <p:ph type="title"/>
          </p:nvPr>
        </p:nvSpPr>
        <p:spPr/>
        <p:txBody>
          <a:bodyPr/>
          <a:lstStyle/>
          <a:p>
            <a:endParaRPr lang="en-US"/>
          </a:p>
        </p:txBody>
      </p:sp>
      <p:pic>
        <p:nvPicPr>
          <p:cNvPr id="8" name="Content Placeholder 7">
            <a:extLst>
              <a:ext uri="{FF2B5EF4-FFF2-40B4-BE49-F238E27FC236}">
                <a16:creationId xmlns:a16="http://schemas.microsoft.com/office/drawing/2014/main" id="{D30642FE-9058-412A-82E0-5813B1BC072C}"/>
              </a:ext>
            </a:extLst>
          </p:cNvPr>
          <p:cNvPicPr>
            <a:picLocks noGrp="1" noChangeAspect="1"/>
          </p:cNvPicPr>
          <p:nvPr>
            <p:ph idx="1"/>
          </p:nvPr>
        </p:nvPicPr>
        <p:blipFill>
          <a:blip r:embed="rId2"/>
          <a:stretch>
            <a:fillRect/>
          </a:stretch>
        </p:blipFill>
        <p:spPr>
          <a:xfrm>
            <a:off x="2" y="1264445"/>
            <a:ext cx="18287999" cy="9356187"/>
          </a:xfrm>
          <a:prstGeom prst="rect">
            <a:avLst/>
          </a:prstGeom>
        </p:spPr>
      </p:pic>
      <p:sp>
        <p:nvSpPr>
          <p:cNvPr id="10" name="Rectangle 9">
            <a:extLst>
              <a:ext uri="{FF2B5EF4-FFF2-40B4-BE49-F238E27FC236}">
                <a16:creationId xmlns:a16="http://schemas.microsoft.com/office/drawing/2014/main" id="{5C723A96-0FBE-4B31-A0CB-CDFC02409378}"/>
              </a:ext>
            </a:extLst>
          </p:cNvPr>
          <p:cNvSpPr/>
          <p:nvPr/>
        </p:nvSpPr>
        <p:spPr>
          <a:xfrm>
            <a:off x="10058399" y="856574"/>
            <a:ext cx="7154564" cy="13901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Case1:	A: 0000 0011 = 3 (dec)</a:t>
            </a:r>
          </a:p>
          <a:p>
            <a:pPr algn="ctr" defTabSz="1371600"/>
            <a:r>
              <a:rPr lang="en-US" sz="2700">
                <a:solidFill>
                  <a:srgbClr val="000000"/>
                </a:solidFill>
                <a:latin typeface="Univers Light"/>
              </a:rPr>
              <a:t>	B: 0000 0011 = 3 (dec)</a:t>
            </a:r>
          </a:p>
        </p:txBody>
      </p:sp>
      <p:sp>
        <p:nvSpPr>
          <p:cNvPr id="11" name="Title 1">
            <a:extLst>
              <a:ext uri="{FF2B5EF4-FFF2-40B4-BE49-F238E27FC236}">
                <a16:creationId xmlns:a16="http://schemas.microsoft.com/office/drawing/2014/main" id="{B0345DE7-BDF5-4E6F-B77D-474DC7934F05}"/>
              </a:ext>
            </a:extLst>
          </p:cNvPr>
          <p:cNvSpPr txBox="1">
            <a:spLocks/>
          </p:cNvSpPr>
          <p:nvPr/>
        </p:nvSpPr>
        <p:spPr>
          <a:xfrm>
            <a:off x="1943100" y="-198480"/>
            <a:ext cx="15269862" cy="1462925"/>
          </a:xfrm>
          <a:prstGeom prst="rect">
            <a:avLst/>
          </a:prstGeom>
        </p:spPr>
        <p:txBody>
          <a:bodyPr vert="horz" lIns="137160" tIns="68580" rIns="137160" bIns="68580" rtlCol="0" anchor="ctr">
            <a:normAutofit fontScale="97500" lnSpcReduction="10000"/>
          </a:bodyPr>
          <a:lst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a:lstStyle>
          <a:p>
            <a:pPr defTabSz="1371600"/>
            <a:r>
              <a:rPr lang="en-US" sz="4200" spc="750" dirty="0">
                <a:solidFill>
                  <a:srgbClr val="000000"/>
                </a:solidFill>
                <a:latin typeface="Arial" panose="020B0604020202020204" pitchFamily="34" charset="0"/>
                <a:cs typeface="Arial" panose="020B0604020202020204" pitchFamily="34" charset="0"/>
              </a:rPr>
              <a:t>Simulation Test At frequency= 50MH</a:t>
            </a:r>
            <a:r>
              <a:rPr lang="en-US" sz="3600" cap="none" spc="750" dirty="0">
                <a:solidFill>
                  <a:srgbClr val="000000"/>
                </a:solidFill>
                <a:latin typeface="Arial" panose="020B0604020202020204" pitchFamily="34" charset="0"/>
                <a:cs typeface="Arial" panose="020B0604020202020204" pitchFamily="34" charset="0"/>
              </a:rPr>
              <a:t>z (period=20ns) in 50ns</a:t>
            </a:r>
            <a:endParaRPr lang="en-US" sz="4200" spc="75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315656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78F29-8371-4733-B4CB-96F651F54E2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767EB4D-EA9F-4268-9509-AD7925D9A2EA}"/>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EA81EB43-79BF-4ADB-B450-ED0E8CB0A541}"/>
              </a:ext>
            </a:extLst>
          </p:cNvPr>
          <p:cNvPicPr>
            <a:picLocks noChangeAspect="1"/>
          </p:cNvPicPr>
          <p:nvPr/>
        </p:nvPicPr>
        <p:blipFill>
          <a:blip r:embed="rId2"/>
          <a:stretch>
            <a:fillRect/>
          </a:stretch>
        </p:blipFill>
        <p:spPr>
          <a:xfrm>
            <a:off x="0" y="0"/>
            <a:ext cx="18288000" cy="10287000"/>
          </a:xfrm>
          <a:prstGeom prst="rect">
            <a:avLst/>
          </a:prstGeom>
        </p:spPr>
      </p:pic>
      <p:sp>
        <p:nvSpPr>
          <p:cNvPr id="7" name="Rectangle 6">
            <a:extLst>
              <a:ext uri="{FF2B5EF4-FFF2-40B4-BE49-F238E27FC236}">
                <a16:creationId xmlns:a16="http://schemas.microsoft.com/office/drawing/2014/main" id="{2487D418-003D-42DE-B86B-8455E26879D0}"/>
              </a:ext>
            </a:extLst>
          </p:cNvPr>
          <p:cNvSpPr/>
          <p:nvPr/>
        </p:nvSpPr>
        <p:spPr>
          <a:xfrm>
            <a:off x="10032142" y="129746"/>
            <a:ext cx="7154564" cy="1134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Frequency = 50MHz</a:t>
            </a:r>
          </a:p>
          <a:p>
            <a:pPr algn="ctr" defTabSz="1371600"/>
            <a:r>
              <a:rPr lang="en-US" sz="2700">
                <a:solidFill>
                  <a:srgbClr val="000000"/>
                </a:solidFill>
                <a:latin typeface="Univers Light"/>
              </a:rPr>
              <a:t>Case2:	A: 0011 1110 = 62 (dec)</a:t>
            </a:r>
          </a:p>
          <a:p>
            <a:pPr algn="ctr" defTabSz="1371600"/>
            <a:r>
              <a:rPr lang="en-US" sz="2700">
                <a:solidFill>
                  <a:srgbClr val="000000"/>
                </a:solidFill>
                <a:latin typeface="Univers Light"/>
              </a:rPr>
              <a:t>	B: 0000 1110 = 14 (dec)</a:t>
            </a:r>
          </a:p>
        </p:txBody>
      </p:sp>
    </p:spTree>
    <p:extLst>
      <p:ext uri="{BB962C8B-B14F-4D97-AF65-F5344CB8AC3E}">
        <p14:creationId xmlns:p14="http://schemas.microsoft.com/office/powerpoint/2010/main" val="33492307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295D8-AC69-4070-9988-4005E668EB2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E36D672-5C42-4552-AF72-17F34328510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87937C2-8790-4EE2-AAF1-43A3131C48D0}"/>
              </a:ext>
            </a:extLst>
          </p:cNvPr>
          <p:cNvPicPr>
            <a:picLocks noChangeAspect="1"/>
          </p:cNvPicPr>
          <p:nvPr/>
        </p:nvPicPr>
        <p:blipFill>
          <a:blip r:embed="rId2"/>
          <a:stretch>
            <a:fillRect/>
          </a:stretch>
        </p:blipFill>
        <p:spPr>
          <a:xfrm>
            <a:off x="0" y="0"/>
            <a:ext cx="18288000" cy="10287000"/>
          </a:xfrm>
          <a:prstGeom prst="rect">
            <a:avLst/>
          </a:prstGeom>
        </p:spPr>
      </p:pic>
      <p:sp>
        <p:nvSpPr>
          <p:cNvPr id="5" name="Rectangle 4">
            <a:extLst>
              <a:ext uri="{FF2B5EF4-FFF2-40B4-BE49-F238E27FC236}">
                <a16:creationId xmlns:a16="http://schemas.microsoft.com/office/drawing/2014/main" id="{6ED7F0B1-054C-4C94-B39F-25A5B044A2B7}"/>
              </a:ext>
            </a:extLst>
          </p:cNvPr>
          <p:cNvSpPr/>
          <p:nvPr/>
        </p:nvSpPr>
        <p:spPr>
          <a:xfrm>
            <a:off x="7506730" y="129746"/>
            <a:ext cx="7154564" cy="1134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1371600"/>
            <a:r>
              <a:rPr lang="en-US" sz="2700">
                <a:solidFill>
                  <a:srgbClr val="000000"/>
                </a:solidFill>
                <a:latin typeface="Univers Light"/>
              </a:rPr>
              <a:t>Frequency = 50MHz</a:t>
            </a:r>
          </a:p>
          <a:p>
            <a:pPr algn="ctr" defTabSz="1371600"/>
            <a:r>
              <a:rPr lang="en-US" sz="2700">
                <a:solidFill>
                  <a:srgbClr val="000000"/>
                </a:solidFill>
                <a:latin typeface="Univers Light"/>
              </a:rPr>
              <a:t>Case3:	A: 0000 0111 = 007 (dec)</a:t>
            </a:r>
          </a:p>
          <a:p>
            <a:pPr algn="ctr" defTabSz="1371600"/>
            <a:r>
              <a:rPr lang="en-US" sz="2700">
                <a:solidFill>
                  <a:srgbClr val="000000"/>
                </a:solidFill>
                <a:latin typeface="Univers Light"/>
              </a:rPr>
              <a:t>	B: 1100 0011 = 195 (dec)</a:t>
            </a:r>
          </a:p>
        </p:txBody>
      </p:sp>
    </p:spTree>
    <p:extLst>
      <p:ext uri="{BB962C8B-B14F-4D97-AF65-F5344CB8AC3E}">
        <p14:creationId xmlns:p14="http://schemas.microsoft.com/office/powerpoint/2010/main" val="22904006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221AC-1382-42D1-8475-FACCB11626B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DB64BB-F4BF-44B6-813B-AB694F28CDB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B80FE7C-1CF2-424C-ACE6-2EA4A972D3F2}"/>
              </a:ext>
            </a:extLst>
          </p:cNvPr>
          <p:cNvPicPr>
            <a:picLocks noChangeAspect="1"/>
          </p:cNvPicPr>
          <p:nvPr/>
        </p:nvPicPr>
        <p:blipFill>
          <a:blip r:embed="rId2"/>
          <a:stretch>
            <a:fillRect/>
          </a:stretch>
        </p:blipFill>
        <p:spPr>
          <a:xfrm>
            <a:off x="0" y="1"/>
            <a:ext cx="18288000" cy="10101647"/>
          </a:xfrm>
          <a:prstGeom prst="rect">
            <a:avLst/>
          </a:prstGeom>
        </p:spPr>
      </p:pic>
    </p:spTree>
    <p:extLst>
      <p:ext uri="{BB962C8B-B14F-4D97-AF65-F5344CB8AC3E}">
        <p14:creationId xmlns:p14="http://schemas.microsoft.com/office/powerpoint/2010/main" val="41148461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E7DC9-5DC0-4C01-B82A-A07E8B8018E3}"/>
              </a:ext>
            </a:extLst>
          </p:cNvPr>
          <p:cNvSpPr>
            <a:spLocks noGrp="1"/>
          </p:cNvSpPr>
          <p:nvPr>
            <p:ph type="title"/>
          </p:nvPr>
        </p:nvSpPr>
        <p:spPr>
          <a:xfrm>
            <a:off x="10565028" y="219147"/>
            <a:ext cx="7951572" cy="9848706"/>
          </a:xfrm>
        </p:spPr>
        <p:txBody>
          <a:bodyPr>
            <a:normAutofit/>
          </a:bodyPr>
          <a:lstStyle/>
          <a:p>
            <a:r>
              <a:rPr lang="en-US" sz="3000" cap="none">
                <a:latin typeface="Arial" panose="020B0604020202020204" pitchFamily="34" charset="0"/>
                <a:cs typeface="Arial" panose="020B0604020202020204" pitchFamily="34" charset="0"/>
              </a:rPr>
              <a:t>Average Power Consumption </a:t>
            </a:r>
            <a:br>
              <a:rPr lang="en-US" sz="3000" cap="none">
                <a:latin typeface="Arial" panose="020B0604020202020204" pitchFamily="34" charset="0"/>
                <a:cs typeface="Arial" panose="020B0604020202020204" pitchFamily="34" charset="0"/>
              </a:rPr>
            </a:br>
            <a:r>
              <a:rPr lang="en-US" sz="3000" cap="none">
                <a:latin typeface="Arial" panose="020B0604020202020204" pitchFamily="34" charset="0"/>
                <a:cs typeface="Arial" panose="020B0604020202020204" pitchFamily="34" charset="0"/>
              </a:rPr>
              <a:t>P(average)=46.21xE^(-6) (W)</a:t>
            </a:r>
            <a:br>
              <a:rPr lang="en-US" sz="3000" cap="none">
                <a:latin typeface="Arial" panose="020B0604020202020204" pitchFamily="34" charset="0"/>
                <a:cs typeface="Arial" panose="020B0604020202020204" pitchFamily="34" charset="0"/>
              </a:rPr>
            </a:br>
            <a:br>
              <a:rPr lang="en-US" sz="3000" cap="none">
                <a:latin typeface="Arial" panose="020B0604020202020204" pitchFamily="34" charset="0"/>
                <a:cs typeface="Arial" panose="020B0604020202020204" pitchFamily="34" charset="0"/>
              </a:rPr>
            </a:br>
            <a:r>
              <a:rPr lang="en-US" sz="3000" cap="none">
                <a:latin typeface="Arial" panose="020B0604020202020204" pitchFamily="34" charset="0"/>
                <a:cs typeface="Arial" panose="020B0604020202020204" pitchFamily="34" charset="0"/>
              </a:rPr>
              <a:t>Higher than average power at 1Mhz</a:t>
            </a:r>
            <a:br>
              <a:rPr lang="en-US" sz="2700" cap="none">
                <a:latin typeface="Arial" panose="020B0604020202020204" pitchFamily="34" charset="0"/>
                <a:cs typeface="Arial" panose="020B0604020202020204" pitchFamily="34" charset="0"/>
              </a:rPr>
            </a:br>
            <a:endParaRPr lang="en-US" sz="2700" cap="none">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C16F3ADC-FFBF-47C1-8BD6-1D6EC8E184AE}"/>
              </a:ext>
            </a:extLst>
          </p:cNvPr>
          <p:cNvPicPr>
            <a:picLocks noChangeAspect="1"/>
          </p:cNvPicPr>
          <p:nvPr/>
        </p:nvPicPr>
        <p:blipFill>
          <a:blip r:embed="rId2"/>
          <a:stretch>
            <a:fillRect/>
          </a:stretch>
        </p:blipFill>
        <p:spPr>
          <a:xfrm>
            <a:off x="148281" y="219148"/>
            <a:ext cx="10416747" cy="9734219"/>
          </a:xfrm>
          <a:prstGeom prst="rect">
            <a:avLst/>
          </a:prstGeom>
        </p:spPr>
      </p:pic>
    </p:spTree>
    <p:extLst>
      <p:ext uri="{BB962C8B-B14F-4D97-AF65-F5344CB8AC3E}">
        <p14:creationId xmlns:p14="http://schemas.microsoft.com/office/powerpoint/2010/main" val="37031664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4000"/>
          </a:blip>
          <a:srcRect/>
          <a:stretch>
            <a:fillRect/>
          </a:stretch>
        </p:blipFill>
        <p:spPr>
          <a:xfrm rot="4591109">
            <a:off x="14246118" y="-3001241"/>
            <a:ext cx="9696100" cy="8059883"/>
          </a:xfrm>
          <a:prstGeom prst="rect">
            <a:avLst/>
          </a:prstGeom>
        </p:spPr>
      </p:pic>
      <p:sp>
        <p:nvSpPr>
          <p:cNvPr id="3" name="TextBox 3"/>
          <p:cNvSpPr txBox="1"/>
          <p:nvPr/>
        </p:nvSpPr>
        <p:spPr>
          <a:xfrm>
            <a:off x="-1848829" y="94747"/>
            <a:ext cx="14474761" cy="1810755"/>
          </a:xfrm>
          <a:prstGeom prst="rect">
            <a:avLst/>
          </a:prstGeom>
        </p:spPr>
        <p:txBody>
          <a:bodyPr lIns="0" tIns="0" rIns="0" bIns="0" rtlCol="0" anchor="t">
            <a:spAutoFit/>
          </a:bodyPr>
          <a:lstStyle/>
          <a:p>
            <a:pPr algn="r">
              <a:lnSpc>
                <a:spcPts val="7280"/>
              </a:lnSpc>
            </a:pPr>
            <a:r>
              <a:rPr lang="en-US" sz="5600" spc="56">
                <a:solidFill>
                  <a:srgbClr val="000000"/>
                </a:solidFill>
                <a:latin typeface="Kollektif"/>
              </a:rPr>
              <a:t>CONCLUSION AND APPLICATION</a:t>
            </a:r>
          </a:p>
          <a:p>
            <a:pPr algn="r">
              <a:lnSpc>
                <a:spcPts val="7280"/>
              </a:lnSpc>
            </a:pPr>
            <a:endParaRPr lang="en-US" sz="5600" spc="56">
              <a:solidFill>
                <a:srgbClr val="000000"/>
              </a:solidFill>
              <a:latin typeface="Kollektif"/>
            </a:endParaRPr>
          </a:p>
        </p:txBody>
      </p:sp>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a:off x="-79967" y="0"/>
            <a:ext cx="873115" cy="873115"/>
          </a:xfrm>
          <a:prstGeom prst="rect">
            <a:avLst/>
          </a:prstGeom>
        </p:spPr>
      </p:pic>
      <p:pic>
        <p:nvPicPr>
          <p:cNvPr id="5" name="Picture 5"/>
          <p:cNvPicPr>
            <a:picLocks noChangeAspect="1"/>
          </p:cNvPicPr>
          <p:nvPr/>
        </p:nvPicPr>
        <p:blipFill>
          <a:blip r:embed="rId5">
            <a:alphaModFix amt="73000"/>
          </a:blip>
          <a:srcRect/>
          <a:stretch>
            <a:fillRect/>
          </a:stretch>
        </p:blipFill>
        <p:spPr>
          <a:xfrm rot="4936232">
            <a:off x="-3407622" y="7353133"/>
            <a:ext cx="7528425" cy="6258003"/>
          </a:xfrm>
          <a:prstGeom prst="rect">
            <a:avLst/>
          </a:prstGeom>
        </p:spPr>
      </p:pic>
      <p:sp>
        <p:nvSpPr>
          <p:cNvPr id="6" name="TextBox 6"/>
          <p:cNvSpPr txBox="1"/>
          <p:nvPr/>
        </p:nvSpPr>
        <p:spPr>
          <a:xfrm>
            <a:off x="178295" y="5095875"/>
            <a:ext cx="17931409" cy="5264277"/>
          </a:xfrm>
          <a:prstGeom prst="rect">
            <a:avLst/>
          </a:prstGeom>
        </p:spPr>
        <p:txBody>
          <a:bodyPr lIns="0" tIns="0" rIns="0" bIns="0" rtlCol="0" anchor="t">
            <a:spAutoFit/>
          </a:bodyPr>
          <a:lstStyle/>
          <a:p>
            <a:pPr>
              <a:lnSpc>
                <a:spcPts val="3864"/>
              </a:lnSpc>
              <a:spcBef>
                <a:spcPct val="0"/>
              </a:spcBef>
            </a:pPr>
            <a:endParaRPr/>
          </a:p>
          <a:p>
            <a:pPr>
              <a:lnSpc>
                <a:spcPts val="3864"/>
              </a:lnSpc>
              <a:spcBef>
                <a:spcPct val="0"/>
              </a:spcBef>
            </a:pPr>
            <a:r>
              <a:rPr lang="en-US" sz="2800" spc="274">
                <a:solidFill>
                  <a:srgbClr val="000000"/>
                </a:solidFill>
                <a:latin typeface="Assistant Regular Bold"/>
              </a:rPr>
              <a:t>The 74HC85 is a 4-bit magnitude comparator IC that can be used to construct an 8-bit comparator by combining two ICs. The inputs are split into two groups of four bits each, and the outputs of each 74HC85 are combined to produce a result.</a:t>
            </a:r>
          </a:p>
          <a:p>
            <a:pPr>
              <a:lnSpc>
                <a:spcPts val="3864"/>
              </a:lnSpc>
              <a:spcBef>
                <a:spcPct val="0"/>
              </a:spcBef>
            </a:pPr>
            <a:endParaRPr lang="en-US" sz="2800" spc="274">
              <a:solidFill>
                <a:srgbClr val="000000"/>
              </a:solidFill>
              <a:latin typeface="Assistant Regular Bold"/>
            </a:endParaRPr>
          </a:p>
          <a:p>
            <a:pPr>
              <a:lnSpc>
                <a:spcPts val="3864"/>
              </a:lnSpc>
              <a:spcBef>
                <a:spcPct val="0"/>
              </a:spcBef>
            </a:pPr>
            <a:r>
              <a:rPr lang="en-US" sz="2800" spc="274">
                <a:solidFill>
                  <a:srgbClr val="000000"/>
                </a:solidFill>
                <a:latin typeface="Assistant Regular Bold"/>
              </a:rPr>
              <a:t>The 8-bit comparator is commonly used in digital signal processing, arithmetic operations, and data encoding. It is particularly useful in designing circuits that perform arithmetic operations on 8-bit numbers, where it can determine the relative magnitudes of two operands and select the appropriate operation.</a:t>
            </a:r>
          </a:p>
          <a:p>
            <a:pPr>
              <a:lnSpc>
                <a:spcPts val="3864"/>
              </a:lnSpc>
              <a:spcBef>
                <a:spcPct val="0"/>
              </a:spcBef>
            </a:pPr>
            <a:endParaRPr lang="en-US" sz="2800" spc="274">
              <a:solidFill>
                <a:srgbClr val="000000"/>
              </a:solidFill>
              <a:latin typeface="Assistant Regular Bold"/>
            </a:endParaRPr>
          </a:p>
          <a:p>
            <a:pPr>
              <a:lnSpc>
                <a:spcPts val="3864"/>
              </a:lnSpc>
              <a:spcBef>
                <a:spcPct val="0"/>
              </a:spcBef>
            </a:pPr>
            <a:endParaRPr lang="en-US" sz="2800" spc="274">
              <a:solidFill>
                <a:srgbClr val="000000"/>
              </a:solidFill>
              <a:latin typeface="Assistant Regular Bold"/>
            </a:endParaRPr>
          </a:p>
        </p:txBody>
      </p:sp>
      <p:pic>
        <p:nvPicPr>
          <p:cNvPr id="7" name="Picture 7"/>
          <p:cNvPicPr>
            <a:picLocks noChangeAspect="1"/>
          </p:cNvPicPr>
          <p:nvPr/>
        </p:nvPicPr>
        <p:blipFill>
          <a:blip r:embed="rId6"/>
          <a:srcRect l="21291" r="28626"/>
          <a:stretch>
            <a:fillRect/>
          </a:stretch>
        </p:blipFill>
        <p:spPr>
          <a:xfrm>
            <a:off x="6230365" y="1028700"/>
            <a:ext cx="5470678" cy="4215952"/>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4000"/>
          </a:blip>
          <a:srcRect/>
          <a:stretch>
            <a:fillRect/>
          </a:stretch>
        </p:blipFill>
        <p:spPr>
          <a:xfrm rot="4591109">
            <a:off x="14246118" y="-3001241"/>
            <a:ext cx="9696100" cy="8059883"/>
          </a:xfrm>
          <a:prstGeom prst="rect">
            <a:avLst/>
          </a:prstGeom>
        </p:spPr>
      </p:pic>
      <p:sp>
        <p:nvSpPr>
          <p:cNvPr id="3" name="TextBox 3"/>
          <p:cNvSpPr txBox="1"/>
          <p:nvPr/>
        </p:nvSpPr>
        <p:spPr>
          <a:xfrm>
            <a:off x="-1848829" y="94747"/>
            <a:ext cx="14474761" cy="1810755"/>
          </a:xfrm>
          <a:prstGeom prst="rect">
            <a:avLst/>
          </a:prstGeom>
        </p:spPr>
        <p:txBody>
          <a:bodyPr lIns="0" tIns="0" rIns="0" bIns="0" rtlCol="0" anchor="t">
            <a:spAutoFit/>
          </a:bodyPr>
          <a:lstStyle/>
          <a:p>
            <a:pPr algn="r">
              <a:lnSpc>
                <a:spcPts val="7280"/>
              </a:lnSpc>
            </a:pPr>
            <a:r>
              <a:rPr lang="en-US" sz="5600" spc="56">
                <a:solidFill>
                  <a:srgbClr val="000000"/>
                </a:solidFill>
                <a:latin typeface="Kollektif"/>
              </a:rPr>
              <a:t>CONCLUSION AND APPLICATION</a:t>
            </a:r>
          </a:p>
          <a:p>
            <a:pPr algn="r">
              <a:lnSpc>
                <a:spcPts val="7280"/>
              </a:lnSpc>
            </a:pPr>
            <a:endParaRPr lang="en-US" sz="5600" spc="56">
              <a:solidFill>
                <a:srgbClr val="000000"/>
              </a:solidFill>
              <a:latin typeface="Kollektif"/>
            </a:endParaRPr>
          </a:p>
        </p:txBody>
      </p:sp>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a:off x="-79967" y="0"/>
            <a:ext cx="873115" cy="873115"/>
          </a:xfrm>
          <a:prstGeom prst="rect">
            <a:avLst/>
          </a:prstGeom>
        </p:spPr>
      </p:pic>
      <p:pic>
        <p:nvPicPr>
          <p:cNvPr id="5" name="Picture 5"/>
          <p:cNvPicPr>
            <a:picLocks noChangeAspect="1"/>
          </p:cNvPicPr>
          <p:nvPr/>
        </p:nvPicPr>
        <p:blipFill>
          <a:blip r:embed="rId5">
            <a:alphaModFix amt="73000"/>
          </a:blip>
          <a:srcRect/>
          <a:stretch>
            <a:fillRect/>
          </a:stretch>
        </p:blipFill>
        <p:spPr>
          <a:xfrm rot="4936232">
            <a:off x="-3407622" y="7353133"/>
            <a:ext cx="7528425" cy="6258003"/>
          </a:xfrm>
          <a:prstGeom prst="rect">
            <a:avLst/>
          </a:prstGeom>
        </p:spPr>
      </p:pic>
      <p:sp>
        <p:nvSpPr>
          <p:cNvPr id="6" name="TextBox 6"/>
          <p:cNvSpPr txBox="1"/>
          <p:nvPr/>
        </p:nvSpPr>
        <p:spPr>
          <a:xfrm>
            <a:off x="356591" y="1506701"/>
            <a:ext cx="17496329" cy="4133850"/>
          </a:xfrm>
          <a:prstGeom prst="rect">
            <a:avLst/>
          </a:prstGeom>
        </p:spPr>
        <p:txBody>
          <a:bodyPr lIns="0" tIns="0" rIns="0" bIns="0" rtlCol="0" anchor="t">
            <a:spAutoFit/>
          </a:bodyPr>
          <a:lstStyle/>
          <a:p>
            <a:pPr>
              <a:lnSpc>
                <a:spcPts val="4140"/>
              </a:lnSpc>
              <a:spcBef>
                <a:spcPct val="0"/>
              </a:spcBef>
            </a:pPr>
            <a:r>
              <a:rPr lang="en-US" sz="3000" spc="294">
                <a:solidFill>
                  <a:srgbClr val="000000"/>
                </a:solidFill>
                <a:latin typeface="Assistant Regular Bold"/>
              </a:rPr>
              <a:t>The 8-bit comparator is also useful in data encoding, where it can be used to encode the relative magnitudes of multiple 8-bit binary numbers into a smaller number of bits. For example, it can be used in a priority encoder to output the highest-priority input as a binary code.</a:t>
            </a:r>
          </a:p>
          <a:p>
            <a:pPr>
              <a:lnSpc>
                <a:spcPts val="4140"/>
              </a:lnSpc>
              <a:spcBef>
                <a:spcPct val="0"/>
              </a:spcBef>
            </a:pPr>
            <a:endParaRPr lang="en-US" sz="3000" spc="294">
              <a:solidFill>
                <a:srgbClr val="000000"/>
              </a:solidFill>
              <a:latin typeface="Assistant Regular Bold"/>
            </a:endParaRPr>
          </a:p>
          <a:p>
            <a:pPr>
              <a:lnSpc>
                <a:spcPts val="4140"/>
              </a:lnSpc>
              <a:spcBef>
                <a:spcPct val="0"/>
              </a:spcBef>
            </a:pPr>
            <a:r>
              <a:rPr lang="en-US" sz="3000" spc="294">
                <a:solidFill>
                  <a:srgbClr val="000000"/>
                </a:solidFill>
                <a:latin typeface="Assistant Regular Bold"/>
              </a:rPr>
              <a:t>Overall, the 8-bit comparator using two 74HC85 ICs is a versatile and popular choice for many digital circuit designs due to its small size, low power consumption, and fast operation.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899070" y="8811400"/>
            <a:ext cx="4315504" cy="4088940"/>
          </a:xfrm>
          <a:prstGeom prst="rect">
            <a:avLst/>
          </a:prstGeom>
        </p:spPr>
      </p:pic>
      <p:sp>
        <p:nvSpPr>
          <p:cNvPr id="3" name="TextBox 3"/>
          <p:cNvSpPr txBox="1"/>
          <p:nvPr/>
        </p:nvSpPr>
        <p:spPr>
          <a:xfrm>
            <a:off x="-363373" y="402950"/>
            <a:ext cx="10241212" cy="1676944"/>
          </a:xfrm>
          <a:prstGeom prst="rect">
            <a:avLst/>
          </a:prstGeom>
        </p:spPr>
        <p:txBody>
          <a:bodyPr lIns="0" tIns="0" rIns="0" bIns="0" rtlCol="0" anchor="t">
            <a:spAutoFit/>
          </a:bodyPr>
          <a:lstStyle/>
          <a:p>
            <a:pPr algn="ctr">
              <a:lnSpc>
                <a:spcPts val="6620"/>
              </a:lnSpc>
            </a:pPr>
            <a:r>
              <a:rPr lang="en-US" sz="5610">
                <a:solidFill>
                  <a:srgbClr val="000000"/>
                </a:solidFill>
                <a:latin typeface="HK Grotesk Bold"/>
              </a:rPr>
              <a:t> 1-Bit Magnitude Comparator:</a:t>
            </a:r>
          </a:p>
          <a:p>
            <a:pPr algn="ctr">
              <a:lnSpc>
                <a:spcPts val="6620"/>
              </a:lnSpc>
            </a:pPr>
            <a:endParaRPr lang="en-US" sz="5610">
              <a:solidFill>
                <a:srgbClr val="000000"/>
              </a:solidFill>
              <a:latin typeface="HK Grotesk Bold"/>
            </a:endParaRPr>
          </a:p>
        </p:txBody>
      </p:sp>
      <p:sp>
        <p:nvSpPr>
          <p:cNvPr id="4" name="TextBox 4"/>
          <p:cNvSpPr txBox="1"/>
          <p:nvPr/>
        </p:nvSpPr>
        <p:spPr>
          <a:xfrm>
            <a:off x="173036" y="1462697"/>
            <a:ext cx="16104673" cy="1600118"/>
          </a:xfrm>
          <a:prstGeom prst="rect">
            <a:avLst/>
          </a:prstGeom>
        </p:spPr>
        <p:txBody>
          <a:bodyPr lIns="0" tIns="0" rIns="0" bIns="0" rtlCol="0" anchor="t">
            <a:spAutoFit/>
          </a:bodyPr>
          <a:lstStyle/>
          <a:p>
            <a:pPr>
              <a:lnSpc>
                <a:spcPts val="4298"/>
              </a:lnSpc>
            </a:pPr>
            <a:r>
              <a:rPr lang="en-US" sz="3306">
                <a:solidFill>
                  <a:srgbClr val="000000"/>
                </a:solidFill>
                <a:latin typeface="Halant Medium"/>
              </a:rPr>
              <a:t>A single-bit comparator is a circuit that compares two binary numbers of a single bit. It has two inputs for the two bits to be compared and three outputs for indicating whether one bit is less than, equal to, or greater than the other.</a:t>
            </a:r>
          </a:p>
        </p:txBody>
      </p:sp>
      <p:pic>
        <p:nvPicPr>
          <p:cNvPr id="5" name="Picture 5"/>
          <p:cNvPicPr>
            <a:picLocks noChangeAspect="1"/>
          </p:cNvPicPr>
          <p:nvPr/>
        </p:nvPicPr>
        <p:blipFill>
          <a:blip r:embed="rId3"/>
          <a:srcRect/>
          <a:stretch>
            <a:fillRect/>
          </a:stretch>
        </p:blipFill>
        <p:spPr>
          <a:xfrm rot="313119">
            <a:off x="15814236" y="-2493066"/>
            <a:ext cx="5214256" cy="4986132"/>
          </a:xfrm>
          <a:prstGeom prst="rect">
            <a:avLst/>
          </a:prstGeom>
        </p:spPr>
      </p:pic>
      <p:pic>
        <p:nvPicPr>
          <p:cNvPr id="6" name="Picture 6"/>
          <p:cNvPicPr>
            <a:picLocks noChangeAspect="1"/>
          </p:cNvPicPr>
          <p:nvPr/>
        </p:nvPicPr>
        <p:blipFill>
          <a:blip r:embed="rId4"/>
          <a:srcRect/>
          <a:stretch>
            <a:fillRect/>
          </a:stretch>
        </p:blipFill>
        <p:spPr>
          <a:xfrm>
            <a:off x="4036615" y="3139015"/>
            <a:ext cx="7765729" cy="6119285"/>
          </a:xfrm>
          <a:prstGeom prst="rect">
            <a:avLst/>
          </a:prstGeom>
        </p:spPr>
      </p:pic>
      <p:sp>
        <p:nvSpPr>
          <p:cNvPr id="7" name="TextBox 7"/>
          <p:cNvSpPr txBox="1"/>
          <p:nvPr/>
        </p:nvSpPr>
        <p:spPr>
          <a:xfrm>
            <a:off x="4757233" y="8740222"/>
            <a:ext cx="16104673" cy="518078"/>
          </a:xfrm>
          <a:prstGeom prst="rect">
            <a:avLst/>
          </a:prstGeom>
        </p:spPr>
        <p:txBody>
          <a:bodyPr lIns="0" tIns="0" rIns="0" bIns="0" rtlCol="0" anchor="t">
            <a:spAutoFit/>
          </a:bodyPr>
          <a:lstStyle/>
          <a:p>
            <a:pPr>
              <a:lnSpc>
                <a:spcPts val="4298"/>
              </a:lnSpc>
            </a:pPr>
            <a:r>
              <a:rPr lang="en-US" sz="3306">
                <a:solidFill>
                  <a:srgbClr val="000000"/>
                </a:solidFill>
                <a:latin typeface="Halant Medium"/>
              </a:rPr>
              <a:t>The truth table for a 1-bit comparator </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0000"/>
          </a:blip>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528869" y="-544892"/>
            <a:ext cx="3096042" cy="3147184"/>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8177652">
            <a:off x="-1469150" y="7117722"/>
            <a:ext cx="7315200" cy="3694176"/>
          </a:xfrm>
          <a:prstGeom prst="rect">
            <a:avLst/>
          </a:prstGeom>
        </p:spPr>
      </p:pic>
      <p:pic>
        <p:nvPicPr>
          <p:cNvPr id="5" name="Picture 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2574853">
            <a:off x="1788046" y="8778215"/>
            <a:ext cx="3674757" cy="3674757"/>
          </a:xfrm>
          <a:prstGeom prst="rect">
            <a:avLst/>
          </a:prstGeom>
        </p:spPr>
      </p:pic>
      <p:pic>
        <p:nvPicPr>
          <p:cNvPr id="6" name="Picture 6"/>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1028700" y="5625431"/>
            <a:ext cx="2057400" cy="2057400"/>
          </a:xfrm>
          <a:prstGeom prst="rect">
            <a:avLst/>
          </a:prstGeom>
        </p:spPr>
      </p:pic>
      <p:sp>
        <p:nvSpPr>
          <p:cNvPr id="7" name="TextBox 7"/>
          <p:cNvSpPr txBox="1"/>
          <p:nvPr/>
        </p:nvSpPr>
        <p:spPr>
          <a:xfrm>
            <a:off x="3042133" y="2978925"/>
            <a:ext cx="12486737" cy="3476625"/>
          </a:xfrm>
          <a:prstGeom prst="rect">
            <a:avLst/>
          </a:prstGeom>
        </p:spPr>
        <p:txBody>
          <a:bodyPr lIns="0" tIns="0" rIns="0" bIns="0" rtlCol="0" anchor="t">
            <a:spAutoFit/>
          </a:bodyPr>
          <a:lstStyle/>
          <a:p>
            <a:pPr algn="ctr">
              <a:lnSpc>
                <a:spcPts val="6900"/>
              </a:lnSpc>
              <a:spcBef>
                <a:spcPct val="0"/>
              </a:spcBef>
            </a:pPr>
            <a:r>
              <a:rPr lang="en-US" sz="5000" spc="490">
                <a:solidFill>
                  <a:srgbClr val="26459B"/>
                </a:solidFill>
                <a:latin typeface="Assistant Regular Bold"/>
              </a:rPr>
              <a:t>Design of 12-bit Digital Comparator Using Multiplexer for High-Speed Application in 32-nm CMOS Technology</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0000"/>
          </a:blip>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711279" y="-544892"/>
            <a:ext cx="3096042" cy="3147184"/>
          </a:xfrm>
          <a:prstGeom prst="rect">
            <a:avLst/>
          </a:prstGeom>
        </p:spPr>
      </p:pic>
      <p:grpSp>
        <p:nvGrpSpPr>
          <p:cNvPr id="4" name="Group 4"/>
          <p:cNvGrpSpPr/>
          <p:nvPr/>
        </p:nvGrpSpPr>
        <p:grpSpPr>
          <a:xfrm>
            <a:off x="278305" y="-2285147"/>
            <a:ext cx="750395" cy="4259743"/>
            <a:chOff x="0" y="0"/>
            <a:chExt cx="2354580" cy="13366166"/>
          </a:xfrm>
        </p:grpSpPr>
        <p:sp>
          <p:nvSpPr>
            <p:cNvPr id="5" name="Freeform 5"/>
            <p:cNvSpPr/>
            <p:nvPr/>
          </p:nvSpPr>
          <p:spPr>
            <a:xfrm>
              <a:off x="0" y="0"/>
              <a:ext cx="2353310" cy="13366166"/>
            </a:xfrm>
            <a:custGeom>
              <a:avLst/>
              <a:gdLst/>
              <a:ahLst/>
              <a:cxnLst/>
              <a:rect l="l" t="t" r="r" b="b"/>
              <a:pathLst>
                <a:path w="2353310" h="13366166">
                  <a:moveTo>
                    <a:pt x="784860" y="13298856"/>
                  </a:moveTo>
                  <a:cubicBezTo>
                    <a:pt x="905510" y="13339496"/>
                    <a:pt x="1042670" y="13366166"/>
                    <a:pt x="1177290" y="13366166"/>
                  </a:cubicBezTo>
                  <a:cubicBezTo>
                    <a:pt x="1311910" y="13366166"/>
                    <a:pt x="1441450" y="13343306"/>
                    <a:pt x="1560830" y="13302666"/>
                  </a:cubicBezTo>
                  <a:cubicBezTo>
                    <a:pt x="1563370" y="13301396"/>
                    <a:pt x="1565910" y="13301396"/>
                    <a:pt x="1568450" y="13300126"/>
                  </a:cubicBezTo>
                  <a:cubicBezTo>
                    <a:pt x="2016760" y="13137566"/>
                    <a:pt x="2346960" y="12708306"/>
                    <a:pt x="2353310" y="12174358"/>
                  </a:cubicBezTo>
                  <a:lnTo>
                    <a:pt x="2353310" y="0"/>
                  </a:lnTo>
                  <a:lnTo>
                    <a:pt x="0" y="0"/>
                  </a:lnTo>
                  <a:lnTo>
                    <a:pt x="0" y="12165012"/>
                  </a:lnTo>
                  <a:cubicBezTo>
                    <a:pt x="6350" y="12710846"/>
                    <a:pt x="331470" y="13140106"/>
                    <a:pt x="784860" y="13298856"/>
                  </a:cubicBezTo>
                  <a:close/>
                </a:path>
              </a:pathLst>
            </a:custGeom>
            <a:solidFill>
              <a:srgbClr val="5C73B2"/>
            </a:solidFill>
          </p:spPr>
        </p:sp>
      </p:grpSp>
      <p:pic>
        <p:nvPicPr>
          <p:cNvPr id="6" name="Picture 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8542106">
            <a:off x="14630400" y="7317771"/>
            <a:ext cx="7315200" cy="3694176"/>
          </a:xfrm>
          <a:prstGeom prst="rect">
            <a:avLst/>
          </a:prstGeom>
        </p:spPr>
      </p:pic>
      <p:pic>
        <p:nvPicPr>
          <p:cNvPr id="7" name="Picture 7"/>
          <p:cNvPicPr>
            <a:picLocks noChangeAspect="1"/>
          </p:cNvPicPr>
          <p:nvPr/>
        </p:nvPicPr>
        <p:blipFill>
          <a:blip r:embed="rId7"/>
          <a:srcRect l="10307" t="7405" r="7580" b="4006"/>
          <a:stretch>
            <a:fillRect/>
          </a:stretch>
        </p:blipFill>
        <p:spPr>
          <a:xfrm>
            <a:off x="3851379" y="945896"/>
            <a:ext cx="10087385" cy="9211868"/>
          </a:xfrm>
          <a:prstGeom prst="rect">
            <a:avLst/>
          </a:prstGeom>
        </p:spPr>
      </p:pic>
      <p:sp>
        <p:nvSpPr>
          <p:cNvPr id="8" name="TextBox 8"/>
          <p:cNvSpPr txBox="1"/>
          <p:nvPr/>
        </p:nvSpPr>
        <p:spPr>
          <a:xfrm>
            <a:off x="1028700" y="19050"/>
            <a:ext cx="11779560" cy="1872742"/>
          </a:xfrm>
          <a:prstGeom prst="rect">
            <a:avLst/>
          </a:prstGeom>
        </p:spPr>
        <p:txBody>
          <a:bodyPr lIns="0" tIns="0" rIns="0" bIns="0" rtlCol="0" anchor="t">
            <a:spAutoFit/>
          </a:bodyPr>
          <a:lstStyle/>
          <a:p>
            <a:pPr>
              <a:lnSpc>
                <a:spcPts val="7423"/>
              </a:lnSpc>
            </a:pPr>
            <a:r>
              <a:rPr lang="en-US" sz="6399">
                <a:solidFill>
                  <a:srgbClr val="26459B"/>
                </a:solidFill>
                <a:latin typeface="League Spartan"/>
              </a:rPr>
              <a:t>12-bit comparator</a:t>
            </a:r>
          </a:p>
          <a:p>
            <a:pPr>
              <a:lnSpc>
                <a:spcPts val="7423"/>
              </a:lnSpc>
            </a:pPr>
            <a:endParaRPr lang="en-US" sz="6399">
              <a:solidFill>
                <a:srgbClr val="26459B"/>
              </a:solidFill>
              <a:latin typeface="League Spartan"/>
            </a:endParaRPr>
          </a:p>
        </p:txBody>
      </p:sp>
      <p:sp>
        <p:nvSpPr>
          <p:cNvPr id="9" name="TextBox 9"/>
          <p:cNvSpPr txBox="1"/>
          <p:nvPr/>
        </p:nvSpPr>
        <p:spPr>
          <a:xfrm>
            <a:off x="1779095" y="1269297"/>
            <a:ext cx="3118084" cy="1063625"/>
          </a:xfrm>
          <a:prstGeom prst="rect">
            <a:avLst/>
          </a:prstGeom>
        </p:spPr>
        <p:txBody>
          <a:bodyPr lIns="0" tIns="0" rIns="0" bIns="0" rtlCol="0" anchor="t">
            <a:spAutoFit/>
          </a:bodyPr>
          <a:lstStyle/>
          <a:p>
            <a:pPr>
              <a:lnSpc>
                <a:spcPts val="4339"/>
              </a:lnSpc>
            </a:pPr>
            <a:r>
              <a:rPr lang="en-US" sz="3099">
                <a:solidFill>
                  <a:srgbClr val="13224B"/>
                </a:solidFill>
                <a:latin typeface="Glacial Indifference Bold"/>
              </a:rPr>
              <a:t>Structure:</a:t>
            </a:r>
          </a:p>
          <a:p>
            <a:pPr>
              <a:lnSpc>
                <a:spcPts val="4200"/>
              </a:lnSpc>
            </a:pPr>
            <a:endParaRPr lang="en-US" sz="3099">
              <a:solidFill>
                <a:srgbClr val="13224B"/>
              </a:solidFill>
              <a:latin typeface="Glacial Indifference Bo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3000"/>
          </a:blip>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a:off x="16090526" y="-1229913"/>
            <a:ext cx="3096042" cy="3147184"/>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7968807">
            <a:off x="-1931859" y="8014587"/>
            <a:ext cx="4925595" cy="2487425"/>
          </a:xfrm>
          <a:prstGeom prst="rect">
            <a:avLst/>
          </a:prstGeom>
        </p:spPr>
      </p:pic>
      <p:sp>
        <p:nvSpPr>
          <p:cNvPr id="5" name="TextBox 5"/>
          <p:cNvSpPr txBox="1"/>
          <p:nvPr/>
        </p:nvSpPr>
        <p:spPr>
          <a:xfrm>
            <a:off x="222800" y="362730"/>
            <a:ext cx="16609847" cy="1956816"/>
          </a:xfrm>
          <a:prstGeom prst="rect">
            <a:avLst/>
          </a:prstGeom>
        </p:spPr>
        <p:txBody>
          <a:bodyPr lIns="0" tIns="0" rIns="0" bIns="0" rtlCol="0" anchor="t">
            <a:spAutoFit/>
          </a:bodyPr>
          <a:lstStyle/>
          <a:p>
            <a:pPr>
              <a:lnSpc>
                <a:spcPts val="4060"/>
              </a:lnSpc>
            </a:pPr>
            <a:r>
              <a:rPr lang="en-US" sz="3500">
                <a:solidFill>
                  <a:srgbClr val="26459B"/>
                </a:solidFill>
                <a:latin typeface="League Spartan"/>
              </a:rPr>
              <a:t>Searching A Novel Design of 12-bit Digital Comparator Using Multiplexer for High Speed Application in 32-nm CMOS Technology.</a:t>
            </a:r>
          </a:p>
          <a:p>
            <a:pPr>
              <a:lnSpc>
                <a:spcPts val="7423"/>
              </a:lnSpc>
            </a:pPr>
            <a:endParaRPr lang="en-US" sz="3500">
              <a:solidFill>
                <a:srgbClr val="26459B"/>
              </a:solidFill>
              <a:latin typeface="League Spartan"/>
            </a:endParaRPr>
          </a:p>
        </p:txBody>
      </p:sp>
      <p:sp>
        <p:nvSpPr>
          <p:cNvPr id="6" name="TextBox 6"/>
          <p:cNvSpPr txBox="1"/>
          <p:nvPr/>
        </p:nvSpPr>
        <p:spPr>
          <a:xfrm>
            <a:off x="0" y="2262396"/>
            <a:ext cx="18288000" cy="2061210"/>
          </a:xfrm>
          <a:prstGeom prst="rect">
            <a:avLst/>
          </a:prstGeom>
        </p:spPr>
        <p:txBody>
          <a:bodyPr lIns="0" tIns="0" rIns="0" bIns="0" rtlCol="0" anchor="t">
            <a:spAutoFit/>
          </a:bodyPr>
          <a:lstStyle/>
          <a:p>
            <a:pPr>
              <a:lnSpc>
                <a:spcPts val="4140"/>
              </a:lnSpc>
              <a:spcBef>
                <a:spcPct val="0"/>
              </a:spcBef>
            </a:pPr>
            <a:r>
              <a:rPr lang="en-US" sz="3000" spc="294">
                <a:solidFill>
                  <a:srgbClr val="000000"/>
                </a:solidFill>
                <a:latin typeface="Assistant Regular"/>
              </a:rPr>
              <a:t>The paper discusses the importance of power consumption in digital CMOS circuits and the use of different methodologies for designing low-power circuits with small size and high-speed interfaces. It emphasizes the impact of wiring complexity on the area of an integrated circuit and the significance of selecting the right logic style for circuit performance. </a:t>
            </a:r>
          </a:p>
        </p:txBody>
      </p:sp>
      <p:sp>
        <p:nvSpPr>
          <p:cNvPr id="7" name="TextBox 7"/>
          <p:cNvSpPr txBox="1"/>
          <p:nvPr/>
        </p:nvSpPr>
        <p:spPr>
          <a:xfrm>
            <a:off x="0" y="4832426"/>
            <a:ext cx="17970388" cy="2061210"/>
          </a:xfrm>
          <a:prstGeom prst="rect">
            <a:avLst/>
          </a:prstGeom>
        </p:spPr>
        <p:txBody>
          <a:bodyPr lIns="0" tIns="0" rIns="0" bIns="0" rtlCol="0" anchor="t">
            <a:spAutoFit/>
          </a:bodyPr>
          <a:lstStyle/>
          <a:p>
            <a:pPr>
              <a:lnSpc>
                <a:spcPts val="4140"/>
              </a:lnSpc>
              <a:spcBef>
                <a:spcPct val="0"/>
              </a:spcBef>
            </a:pPr>
            <a:r>
              <a:rPr lang="en-US" sz="3000" spc="294">
                <a:solidFill>
                  <a:srgbClr val="000000"/>
                </a:solidFill>
                <a:latin typeface="Assistant Regular"/>
              </a:rPr>
              <a:t>The paper presents the design of a 12-bit comparator with low power consumption and improved packing densities using a multiplexer-based approach and a novel technique. The design is implemented in 32-nanometer technology with a supply voltage of 0.7 V, targeting applications such as Digital Signal Processing, Central Processing Unit, and Microcontroller.</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3000"/>
          </a:blip>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a:off x="16090526" y="-1229913"/>
            <a:ext cx="3096042" cy="3147184"/>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5534739">
            <a:off x="-2239997" y="3567995"/>
            <a:ext cx="4925595" cy="2487425"/>
          </a:xfrm>
          <a:prstGeom prst="rect">
            <a:avLst/>
          </a:prstGeom>
        </p:spPr>
      </p:pic>
      <p:pic>
        <p:nvPicPr>
          <p:cNvPr id="5" name="Picture 5"/>
          <p:cNvPicPr>
            <a:picLocks noChangeAspect="1"/>
          </p:cNvPicPr>
          <p:nvPr/>
        </p:nvPicPr>
        <p:blipFill>
          <a:blip r:embed="rId7"/>
          <a:srcRect/>
          <a:stretch>
            <a:fillRect/>
          </a:stretch>
        </p:blipFill>
        <p:spPr>
          <a:xfrm>
            <a:off x="2226278" y="1471667"/>
            <a:ext cx="11340602" cy="6680081"/>
          </a:xfrm>
          <a:prstGeom prst="rect">
            <a:avLst/>
          </a:prstGeom>
        </p:spPr>
      </p:pic>
      <p:sp>
        <p:nvSpPr>
          <p:cNvPr id="6" name="TextBox 6"/>
          <p:cNvSpPr txBox="1"/>
          <p:nvPr/>
        </p:nvSpPr>
        <p:spPr>
          <a:xfrm>
            <a:off x="222800" y="353205"/>
            <a:ext cx="16609847" cy="747395"/>
          </a:xfrm>
          <a:prstGeom prst="rect">
            <a:avLst/>
          </a:prstGeom>
        </p:spPr>
        <p:txBody>
          <a:bodyPr lIns="0" tIns="0" rIns="0" bIns="0" rtlCol="0" anchor="t">
            <a:spAutoFit/>
          </a:bodyPr>
          <a:lstStyle/>
          <a:p>
            <a:pPr>
              <a:lnSpc>
                <a:spcPts val="5800"/>
              </a:lnSpc>
            </a:pPr>
            <a:r>
              <a:rPr lang="en-US" sz="5000">
                <a:solidFill>
                  <a:srgbClr val="26459B"/>
                </a:solidFill>
                <a:latin typeface="League Spartan"/>
              </a:rPr>
              <a:t>Two-bit digital comparator</a:t>
            </a:r>
          </a:p>
        </p:txBody>
      </p:sp>
      <p:sp>
        <p:nvSpPr>
          <p:cNvPr id="7" name="TextBox 7"/>
          <p:cNvSpPr txBox="1"/>
          <p:nvPr/>
        </p:nvSpPr>
        <p:spPr>
          <a:xfrm>
            <a:off x="222800" y="8458200"/>
            <a:ext cx="17755843" cy="1543050"/>
          </a:xfrm>
          <a:prstGeom prst="rect">
            <a:avLst/>
          </a:prstGeom>
        </p:spPr>
        <p:txBody>
          <a:bodyPr wrap="square" lIns="0" tIns="0" rIns="0" bIns="0" rtlCol="0" anchor="t">
            <a:spAutoFit/>
          </a:bodyPr>
          <a:lstStyle/>
          <a:p>
            <a:pPr>
              <a:lnSpc>
                <a:spcPts val="4140"/>
              </a:lnSpc>
              <a:spcBef>
                <a:spcPct val="0"/>
              </a:spcBef>
            </a:pPr>
            <a:r>
              <a:rPr lang="en-US" sz="3000" spc="294" dirty="0">
                <a:solidFill>
                  <a:srgbClr val="000000"/>
                </a:solidFill>
                <a:latin typeface="Assistant Regular Bold"/>
              </a:rPr>
              <a:t>The comparator checks the relative magnitude of two signals from the most significant bit to the next successive bit. If the most significant bits are not equal, it decides whether A is greater than or less than B.</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3000"/>
          </a:blip>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a:off x="16090526" y="-1229913"/>
            <a:ext cx="3096042" cy="3147184"/>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5877586">
            <a:off x="15441047" y="8701972"/>
            <a:ext cx="4925595" cy="2487425"/>
          </a:xfrm>
          <a:prstGeom prst="rect">
            <a:avLst/>
          </a:prstGeom>
        </p:spPr>
      </p:pic>
      <p:pic>
        <p:nvPicPr>
          <p:cNvPr id="5" name="Picture 5"/>
          <p:cNvPicPr>
            <a:picLocks noChangeAspect="1"/>
          </p:cNvPicPr>
          <p:nvPr/>
        </p:nvPicPr>
        <p:blipFill>
          <a:blip r:embed="rId7"/>
          <a:srcRect/>
          <a:stretch>
            <a:fillRect/>
          </a:stretch>
        </p:blipFill>
        <p:spPr>
          <a:xfrm>
            <a:off x="239592" y="1021860"/>
            <a:ext cx="8904408" cy="9214426"/>
          </a:xfrm>
          <a:prstGeom prst="rect">
            <a:avLst/>
          </a:prstGeom>
        </p:spPr>
      </p:pic>
      <p:pic>
        <p:nvPicPr>
          <p:cNvPr id="6" name="Picture 6"/>
          <p:cNvPicPr>
            <a:picLocks noChangeAspect="1"/>
          </p:cNvPicPr>
          <p:nvPr/>
        </p:nvPicPr>
        <p:blipFill>
          <a:blip r:embed="rId8"/>
          <a:srcRect r="28579"/>
          <a:stretch>
            <a:fillRect/>
          </a:stretch>
        </p:blipFill>
        <p:spPr>
          <a:xfrm>
            <a:off x="9835700" y="5220107"/>
            <a:ext cx="7167433" cy="3264291"/>
          </a:xfrm>
          <a:prstGeom prst="rect">
            <a:avLst/>
          </a:prstGeom>
        </p:spPr>
      </p:pic>
      <p:sp>
        <p:nvSpPr>
          <p:cNvPr id="7" name="TextBox 7"/>
          <p:cNvSpPr txBox="1"/>
          <p:nvPr/>
        </p:nvSpPr>
        <p:spPr>
          <a:xfrm>
            <a:off x="222800" y="353205"/>
            <a:ext cx="16609847" cy="668655"/>
          </a:xfrm>
          <a:prstGeom prst="rect">
            <a:avLst/>
          </a:prstGeom>
        </p:spPr>
        <p:txBody>
          <a:bodyPr lIns="0" tIns="0" rIns="0" bIns="0" rtlCol="0" anchor="t">
            <a:spAutoFit/>
          </a:bodyPr>
          <a:lstStyle/>
          <a:p>
            <a:pPr>
              <a:lnSpc>
                <a:spcPts val="5220"/>
              </a:lnSpc>
            </a:pPr>
            <a:r>
              <a:rPr lang="en-US" sz="4500">
                <a:solidFill>
                  <a:srgbClr val="26459B"/>
                </a:solidFill>
                <a:latin typeface="League Spartan"/>
              </a:rPr>
              <a:t>Two-bit digital comparator using a multiplexer</a:t>
            </a:r>
          </a:p>
        </p:txBody>
      </p:sp>
      <p:sp>
        <p:nvSpPr>
          <p:cNvPr id="8" name="TextBox 8"/>
          <p:cNvSpPr txBox="1"/>
          <p:nvPr/>
        </p:nvSpPr>
        <p:spPr>
          <a:xfrm>
            <a:off x="9144000" y="2834285"/>
            <a:ext cx="9081787" cy="1423797"/>
          </a:xfrm>
          <a:prstGeom prst="rect">
            <a:avLst/>
          </a:prstGeom>
        </p:spPr>
        <p:txBody>
          <a:bodyPr lIns="0" tIns="0" rIns="0" bIns="0" rtlCol="0" anchor="t">
            <a:spAutoFit/>
          </a:bodyPr>
          <a:lstStyle/>
          <a:p>
            <a:pPr algn="ctr">
              <a:lnSpc>
                <a:spcPts val="3864"/>
              </a:lnSpc>
              <a:spcBef>
                <a:spcPct val="0"/>
              </a:spcBef>
            </a:pPr>
            <a:r>
              <a:rPr lang="en-US" sz="2800" spc="274">
                <a:solidFill>
                  <a:srgbClr val="000000"/>
                </a:solidFill>
                <a:latin typeface="Assistant Regular Bold"/>
              </a:rPr>
              <a:t>Number of transistors required = (N + 1) number of IInverter + N number of 2:1 MUX for block-1 + 2N number of MUX for block-2</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3000"/>
          </a:blip>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a:off x="16090526" y="-1229913"/>
            <a:ext cx="3096042" cy="3147184"/>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5877586">
            <a:off x="15441047" y="8701972"/>
            <a:ext cx="4925595" cy="2487425"/>
          </a:xfrm>
          <a:prstGeom prst="rect">
            <a:avLst/>
          </a:prstGeom>
        </p:spPr>
      </p:pic>
      <p:pic>
        <p:nvPicPr>
          <p:cNvPr id="5" name="Picture 5"/>
          <p:cNvPicPr>
            <a:picLocks noChangeAspect="1"/>
          </p:cNvPicPr>
          <p:nvPr/>
        </p:nvPicPr>
        <p:blipFill>
          <a:blip r:embed="rId7"/>
          <a:srcRect/>
          <a:stretch>
            <a:fillRect/>
          </a:stretch>
        </p:blipFill>
        <p:spPr>
          <a:xfrm>
            <a:off x="222800" y="1677180"/>
            <a:ext cx="12147015" cy="6247866"/>
          </a:xfrm>
          <a:prstGeom prst="rect">
            <a:avLst/>
          </a:prstGeom>
        </p:spPr>
      </p:pic>
      <p:sp>
        <p:nvSpPr>
          <p:cNvPr id="6" name="TextBox 6"/>
          <p:cNvSpPr txBox="1"/>
          <p:nvPr/>
        </p:nvSpPr>
        <p:spPr>
          <a:xfrm>
            <a:off x="222800" y="353205"/>
            <a:ext cx="16609847" cy="1323975"/>
          </a:xfrm>
          <a:prstGeom prst="rect">
            <a:avLst/>
          </a:prstGeom>
        </p:spPr>
        <p:txBody>
          <a:bodyPr lIns="0" tIns="0" rIns="0" bIns="0" rtlCol="0" anchor="t">
            <a:spAutoFit/>
          </a:bodyPr>
          <a:lstStyle/>
          <a:p>
            <a:pPr>
              <a:lnSpc>
                <a:spcPts val="5220"/>
              </a:lnSpc>
            </a:pPr>
            <a:r>
              <a:rPr lang="en-US" sz="4500">
                <a:solidFill>
                  <a:srgbClr val="26459B"/>
                </a:solidFill>
                <a:latin typeface="League Spartan"/>
              </a:rPr>
              <a:t> Novel technique for high-speed digital comparator</a:t>
            </a:r>
          </a:p>
          <a:p>
            <a:pPr>
              <a:lnSpc>
                <a:spcPts val="5220"/>
              </a:lnSpc>
            </a:pPr>
            <a:endParaRPr lang="en-US" sz="4500">
              <a:solidFill>
                <a:srgbClr val="26459B"/>
              </a:solidFill>
              <a:latin typeface="League Spartan"/>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3000"/>
          </a:blip>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a:off x="16090526" y="-1229913"/>
            <a:ext cx="3096042" cy="3147184"/>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5877586">
            <a:off x="15441047" y="8701972"/>
            <a:ext cx="4925595" cy="2487425"/>
          </a:xfrm>
          <a:prstGeom prst="rect">
            <a:avLst/>
          </a:prstGeom>
        </p:spPr>
      </p:pic>
      <p:pic>
        <p:nvPicPr>
          <p:cNvPr id="5" name="Picture 5"/>
          <p:cNvPicPr>
            <a:picLocks noChangeAspect="1"/>
          </p:cNvPicPr>
          <p:nvPr/>
        </p:nvPicPr>
        <p:blipFill>
          <a:blip r:embed="rId7"/>
          <a:srcRect/>
          <a:stretch>
            <a:fillRect/>
          </a:stretch>
        </p:blipFill>
        <p:spPr>
          <a:xfrm>
            <a:off x="1028700" y="2542810"/>
            <a:ext cx="13019604" cy="5201380"/>
          </a:xfrm>
          <a:prstGeom prst="rect">
            <a:avLst/>
          </a:prstGeom>
        </p:spPr>
      </p:pic>
      <p:sp>
        <p:nvSpPr>
          <p:cNvPr id="6" name="TextBox 6"/>
          <p:cNvSpPr txBox="1"/>
          <p:nvPr/>
        </p:nvSpPr>
        <p:spPr>
          <a:xfrm>
            <a:off x="222800" y="353205"/>
            <a:ext cx="16609847" cy="1323975"/>
          </a:xfrm>
          <a:prstGeom prst="rect">
            <a:avLst/>
          </a:prstGeom>
        </p:spPr>
        <p:txBody>
          <a:bodyPr lIns="0" tIns="0" rIns="0" bIns="0" rtlCol="0" anchor="t">
            <a:spAutoFit/>
          </a:bodyPr>
          <a:lstStyle/>
          <a:p>
            <a:pPr>
              <a:lnSpc>
                <a:spcPts val="5220"/>
              </a:lnSpc>
            </a:pPr>
            <a:r>
              <a:rPr lang="en-US" sz="4500">
                <a:solidFill>
                  <a:srgbClr val="26459B"/>
                </a:solidFill>
                <a:latin typeface="League Spartan"/>
              </a:rPr>
              <a:t>Novel technique-based 12-bit comparator design details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4392627" y="9700712"/>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5777072" y="-3736013"/>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6676605" y="7414291"/>
            <a:ext cx="7824542" cy="6963843"/>
          </a:xfrm>
          <a:prstGeom prst="rect">
            <a:avLst/>
          </a:prstGeom>
        </p:spPr>
      </p:pic>
      <p:pic>
        <p:nvPicPr>
          <p:cNvPr id="5" name="Picture 5"/>
          <p:cNvPicPr>
            <a:picLocks noChangeAspect="1"/>
          </p:cNvPicPr>
          <p:nvPr/>
        </p:nvPicPr>
        <p:blipFill>
          <a:blip r:embed="rId3"/>
          <a:srcRect/>
          <a:stretch>
            <a:fillRect/>
          </a:stretch>
        </p:blipFill>
        <p:spPr>
          <a:xfrm rot="6959566">
            <a:off x="-2297454" y="-543077"/>
            <a:ext cx="2895099" cy="2768439"/>
          </a:xfrm>
          <a:prstGeom prst="rect">
            <a:avLst/>
          </a:prstGeom>
        </p:spPr>
      </p:pic>
      <p:pic>
        <p:nvPicPr>
          <p:cNvPr id="6" name="Picture 6"/>
          <p:cNvPicPr>
            <a:picLocks noChangeAspect="1"/>
          </p:cNvPicPr>
          <p:nvPr/>
        </p:nvPicPr>
        <p:blipFill>
          <a:blip r:embed="rId5"/>
          <a:srcRect/>
          <a:stretch>
            <a:fillRect/>
          </a:stretch>
        </p:blipFill>
        <p:spPr>
          <a:xfrm>
            <a:off x="9144000" y="2141138"/>
            <a:ext cx="8750620" cy="8324914"/>
          </a:xfrm>
          <a:prstGeom prst="rect">
            <a:avLst/>
          </a:prstGeom>
        </p:spPr>
      </p:pic>
      <p:sp>
        <p:nvSpPr>
          <p:cNvPr id="7" name="TextBox 7"/>
          <p:cNvSpPr txBox="1"/>
          <p:nvPr/>
        </p:nvSpPr>
        <p:spPr>
          <a:xfrm>
            <a:off x="0" y="2871023"/>
            <a:ext cx="3655864" cy="3249518"/>
          </a:xfrm>
          <a:prstGeom prst="rect">
            <a:avLst/>
          </a:prstGeom>
        </p:spPr>
        <p:txBody>
          <a:bodyPr lIns="0" tIns="0" rIns="0" bIns="0" rtlCol="0" anchor="t">
            <a:spAutoFit/>
          </a:bodyPr>
          <a:lstStyle/>
          <a:p>
            <a:pPr>
              <a:lnSpc>
                <a:spcPts val="6519"/>
              </a:lnSpc>
            </a:pPr>
            <a:r>
              <a:rPr lang="en-US" sz="4656" spc="-46">
                <a:solidFill>
                  <a:srgbClr val="000000"/>
                </a:solidFill>
                <a:latin typeface="Assistant Regular"/>
              </a:rPr>
              <a:t>A&gt;B: AB'</a:t>
            </a:r>
          </a:p>
          <a:p>
            <a:pPr>
              <a:lnSpc>
                <a:spcPts val="6519"/>
              </a:lnSpc>
            </a:pPr>
            <a:r>
              <a:rPr lang="en-US" sz="4656" spc="-46">
                <a:solidFill>
                  <a:srgbClr val="000000"/>
                </a:solidFill>
                <a:latin typeface="Assistant Regular"/>
              </a:rPr>
              <a:t>A&lt;B: A'B</a:t>
            </a:r>
          </a:p>
          <a:p>
            <a:pPr>
              <a:lnSpc>
                <a:spcPts val="6519"/>
              </a:lnSpc>
            </a:pPr>
            <a:r>
              <a:rPr lang="en-US" sz="4656" spc="-46">
                <a:solidFill>
                  <a:srgbClr val="000000"/>
                </a:solidFill>
                <a:latin typeface="Assistant Regular"/>
              </a:rPr>
              <a:t>A=B: A'B' + AB</a:t>
            </a:r>
          </a:p>
          <a:p>
            <a:pPr>
              <a:lnSpc>
                <a:spcPts val="6519"/>
              </a:lnSpc>
              <a:spcBef>
                <a:spcPct val="0"/>
              </a:spcBef>
            </a:pPr>
            <a:endParaRPr lang="en-US" sz="4656" spc="-46">
              <a:solidFill>
                <a:srgbClr val="000000"/>
              </a:solidFill>
              <a:latin typeface="Assistant Regular"/>
            </a:endParaRPr>
          </a:p>
        </p:txBody>
      </p:sp>
      <p:sp>
        <p:nvSpPr>
          <p:cNvPr id="8" name="TextBox 8"/>
          <p:cNvSpPr txBox="1"/>
          <p:nvPr/>
        </p:nvSpPr>
        <p:spPr>
          <a:xfrm>
            <a:off x="1028700" y="174455"/>
            <a:ext cx="14659462" cy="1613240"/>
          </a:xfrm>
          <a:prstGeom prst="rect">
            <a:avLst/>
          </a:prstGeom>
        </p:spPr>
        <p:txBody>
          <a:bodyPr lIns="0" tIns="0" rIns="0" bIns="0" rtlCol="0" anchor="t">
            <a:spAutoFit/>
          </a:bodyPr>
          <a:lstStyle/>
          <a:p>
            <a:pPr>
              <a:lnSpc>
                <a:spcPts val="6519"/>
              </a:lnSpc>
              <a:spcBef>
                <a:spcPct val="0"/>
              </a:spcBef>
            </a:pPr>
            <a:r>
              <a:rPr lang="en-US" sz="4656" spc="-46">
                <a:solidFill>
                  <a:srgbClr val="000000"/>
                </a:solidFill>
                <a:latin typeface="Assistant Regular"/>
              </a:rPr>
              <a:t>From the above truth table logical expressions for each output can be expressed as follows: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7663342" y="8906567"/>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5065734" y="-3401332"/>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7648426" y="7634443"/>
            <a:ext cx="7824542" cy="6963843"/>
          </a:xfrm>
          <a:prstGeom prst="rect">
            <a:avLst/>
          </a:prstGeom>
        </p:spPr>
      </p:pic>
      <p:pic>
        <p:nvPicPr>
          <p:cNvPr id="5" name="Picture 5"/>
          <p:cNvPicPr>
            <a:picLocks noChangeAspect="1"/>
          </p:cNvPicPr>
          <p:nvPr/>
        </p:nvPicPr>
        <p:blipFill>
          <a:blip r:embed="rId3"/>
          <a:srcRect/>
          <a:stretch>
            <a:fillRect/>
          </a:stretch>
        </p:blipFill>
        <p:spPr>
          <a:xfrm rot="6959566">
            <a:off x="-2468361" y="-355519"/>
            <a:ext cx="2895099" cy="2768439"/>
          </a:xfrm>
          <a:prstGeom prst="rect">
            <a:avLst/>
          </a:prstGeom>
        </p:spPr>
      </p:pic>
      <p:pic>
        <p:nvPicPr>
          <p:cNvPr id="6" name="Picture 6"/>
          <p:cNvPicPr>
            <a:picLocks noChangeAspect="1"/>
          </p:cNvPicPr>
          <p:nvPr/>
        </p:nvPicPr>
        <p:blipFill>
          <a:blip r:embed="rId5"/>
          <a:srcRect/>
          <a:stretch>
            <a:fillRect/>
          </a:stretch>
        </p:blipFill>
        <p:spPr>
          <a:xfrm>
            <a:off x="2861800" y="4605543"/>
            <a:ext cx="11455118" cy="4204702"/>
          </a:xfrm>
          <a:prstGeom prst="rect">
            <a:avLst/>
          </a:prstGeom>
        </p:spPr>
      </p:pic>
      <p:sp>
        <p:nvSpPr>
          <p:cNvPr id="7" name="TextBox 7"/>
          <p:cNvSpPr txBox="1"/>
          <p:nvPr/>
        </p:nvSpPr>
        <p:spPr>
          <a:xfrm>
            <a:off x="0" y="1658767"/>
            <a:ext cx="18221647" cy="1607643"/>
          </a:xfrm>
          <a:prstGeom prst="rect">
            <a:avLst/>
          </a:prstGeom>
        </p:spPr>
        <p:txBody>
          <a:bodyPr lIns="0" tIns="0" rIns="0" bIns="0" rtlCol="0" anchor="t">
            <a:spAutoFit/>
          </a:bodyPr>
          <a:lstStyle/>
          <a:p>
            <a:pPr>
              <a:lnSpc>
                <a:spcPts val="6519"/>
              </a:lnSpc>
              <a:spcBef>
                <a:spcPct val="0"/>
              </a:spcBef>
            </a:pPr>
            <a:r>
              <a:rPr lang="en-US" sz="4656" spc="-46">
                <a:solidFill>
                  <a:srgbClr val="000000"/>
                </a:solidFill>
                <a:latin typeface="Assistant Regular"/>
              </a:rPr>
              <a:t>By using these Boolean expressions, we can implement a logic circuit for this comparator as given below: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7932" y="947918"/>
            <a:ext cx="1376782" cy="296008"/>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7383743">
            <a:off x="17425221" y="-284435"/>
            <a:ext cx="1242625" cy="1037027"/>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4633677" flipH="1" flipV="1">
            <a:off x="-2967290" y="8984339"/>
            <a:ext cx="4443665" cy="3344868"/>
          </a:xfrm>
          <a:prstGeom prst="rect">
            <a:avLst/>
          </a:prstGeom>
        </p:spPr>
      </p:pic>
      <p:pic>
        <p:nvPicPr>
          <p:cNvPr id="5" name="Picture 5"/>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5400000" flipH="1" flipV="1">
            <a:off x="16709901" y="8984339"/>
            <a:ext cx="4443665" cy="3344868"/>
          </a:xfrm>
          <a:prstGeom prst="rect">
            <a:avLst/>
          </a:prstGeom>
        </p:spPr>
      </p:pic>
      <p:pic>
        <p:nvPicPr>
          <p:cNvPr id="6" name="Picture 6"/>
          <p:cNvPicPr>
            <a:picLocks noChangeAspect="1"/>
          </p:cNvPicPr>
          <p:nvPr/>
        </p:nvPicPr>
        <p:blipFill>
          <a:blip r:embed="rId8"/>
          <a:srcRect t="5006" b="4594"/>
          <a:stretch>
            <a:fillRect/>
          </a:stretch>
        </p:blipFill>
        <p:spPr>
          <a:xfrm>
            <a:off x="3296720" y="3011890"/>
            <a:ext cx="10472284" cy="7275110"/>
          </a:xfrm>
          <a:prstGeom prst="rect">
            <a:avLst/>
          </a:prstGeom>
        </p:spPr>
      </p:pic>
      <p:sp>
        <p:nvSpPr>
          <p:cNvPr id="7" name="TextBox 7"/>
          <p:cNvSpPr txBox="1"/>
          <p:nvPr/>
        </p:nvSpPr>
        <p:spPr>
          <a:xfrm>
            <a:off x="167932" y="348378"/>
            <a:ext cx="11460487" cy="747543"/>
          </a:xfrm>
          <a:prstGeom prst="rect">
            <a:avLst/>
          </a:prstGeom>
        </p:spPr>
        <p:txBody>
          <a:bodyPr lIns="0" tIns="0" rIns="0" bIns="0" rtlCol="0" anchor="t">
            <a:spAutoFit/>
          </a:bodyPr>
          <a:lstStyle/>
          <a:p>
            <a:pPr>
              <a:lnSpc>
                <a:spcPts val="5618"/>
              </a:lnSpc>
            </a:pPr>
            <a:r>
              <a:rPr lang="en-US" sz="5675">
                <a:solidFill>
                  <a:srgbClr val="000000"/>
                </a:solidFill>
                <a:latin typeface="Hammersmith One"/>
              </a:rPr>
              <a:t>2-Bit Magnitude Comparator:</a:t>
            </a:r>
          </a:p>
        </p:txBody>
      </p:sp>
      <p:sp>
        <p:nvSpPr>
          <p:cNvPr id="8" name="TextBox 8"/>
          <p:cNvSpPr txBox="1"/>
          <p:nvPr/>
        </p:nvSpPr>
        <p:spPr>
          <a:xfrm>
            <a:off x="83966" y="1177251"/>
            <a:ext cx="18120068" cy="2377649"/>
          </a:xfrm>
          <a:prstGeom prst="rect">
            <a:avLst/>
          </a:prstGeom>
        </p:spPr>
        <p:txBody>
          <a:bodyPr lIns="0" tIns="0" rIns="0" bIns="0" rtlCol="0" anchor="t">
            <a:spAutoFit/>
          </a:bodyPr>
          <a:lstStyle/>
          <a:p>
            <a:pPr>
              <a:lnSpc>
                <a:spcPts val="4793"/>
              </a:lnSpc>
            </a:pPr>
            <a:r>
              <a:rPr lang="en-US" sz="3424" spc="-34">
                <a:solidFill>
                  <a:srgbClr val="000000"/>
                </a:solidFill>
                <a:latin typeface="Assistant Regular"/>
              </a:rPr>
              <a:t>A comparator used to compare two binary numbers each of two bits is called a 2-bit Magnitude comparator. It consists of four inputs and three outputs to generate less than, equal to, and greater than between two binary numbers. </a:t>
            </a:r>
          </a:p>
          <a:p>
            <a:pPr>
              <a:lnSpc>
                <a:spcPts val="4793"/>
              </a:lnSpc>
              <a:spcBef>
                <a:spcPct val="0"/>
              </a:spcBef>
            </a:pPr>
            <a:endParaRPr lang="en-US" sz="3424" spc="-34">
              <a:solidFill>
                <a:srgbClr val="000000"/>
              </a:solidFill>
              <a:latin typeface="Assistant Regul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flipV="1">
            <a:off x="16985833" y="9383593"/>
            <a:ext cx="4443665" cy="3344868"/>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535232" y="-366822"/>
            <a:ext cx="1242625" cy="1037027"/>
          </a:xfrm>
          <a:prstGeom prst="rect">
            <a:avLst/>
          </a:prstGeom>
        </p:spPr>
      </p:pic>
      <p:pic>
        <p:nvPicPr>
          <p:cNvPr id="4" name="Picture 4"/>
          <p:cNvPicPr>
            <a:picLocks noChangeAspect="1"/>
          </p:cNvPicPr>
          <p:nvPr/>
        </p:nvPicPr>
        <p:blipFill>
          <a:blip r:embed="rId6"/>
          <a:srcRect/>
          <a:stretch>
            <a:fillRect/>
          </a:stretch>
        </p:blipFill>
        <p:spPr>
          <a:xfrm>
            <a:off x="0" y="-197107"/>
            <a:ext cx="7762190" cy="6512346"/>
          </a:xfrm>
          <a:prstGeom prst="rect">
            <a:avLst/>
          </a:prstGeom>
        </p:spPr>
      </p:pic>
      <p:pic>
        <p:nvPicPr>
          <p:cNvPr id="5" name="Picture 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0983264" y="6750678"/>
            <a:ext cx="13368801" cy="10865189"/>
          </a:xfrm>
          <a:prstGeom prst="rect">
            <a:avLst/>
          </a:prstGeom>
        </p:spPr>
      </p:pic>
      <p:pic>
        <p:nvPicPr>
          <p:cNvPr id="6" name="Picture 6"/>
          <p:cNvPicPr>
            <a:picLocks noChangeAspect="1"/>
          </p:cNvPicPr>
          <p:nvPr/>
        </p:nvPicPr>
        <p:blipFill>
          <a:blip r:embed="rId9"/>
          <a:srcRect/>
          <a:stretch>
            <a:fillRect/>
          </a:stretch>
        </p:blipFill>
        <p:spPr>
          <a:xfrm>
            <a:off x="10927056" y="-366822"/>
            <a:ext cx="7360944" cy="6315239"/>
          </a:xfrm>
          <a:prstGeom prst="rect">
            <a:avLst/>
          </a:prstGeom>
        </p:spPr>
      </p:pic>
      <p:pic>
        <p:nvPicPr>
          <p:cNvPr id="7" name="Picture 7"/>
          <p:cNvPicPr>
            <a:picLocks noChangeAspect="1"/>
          </p:cNvPicPr>
          <p:nvPr/>
        </p:nvPicPr>
        <p:blipFill>
          <a:blip r:embed="rId10"/>
          <a:srcRect/>
          <a:stretch>
            <a:fillRect/>
          </a:stretch>
        </p:blipFill>
        <p:spPr>
          <a:xfrm>
            <a:off x="7250931" y="5143500"/>
            <a:ext cx="6206490"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879499" y="-1583341"/>
            <a:ext cx="4069911" cy="4114800"/>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041211" y="8042721"/>
            <a:ext cx="4069911" cy="4114800"/>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6319110" y="9032583"/>
            <a:ext cx="5190688" cy="4114800"/>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723766" y="-3086100"/>
            <a:ext cx="5190688" cy="4114800"/>
          </a:xfrm>
          <a:prstGeom prst="rect">
            <a:avLst/>
          </a:prstGeom>
        </p:spPr>
      </p:pic>
      <p:pic>
        <p:nvPicPr>
          <p:cNvPr id="6" name="Picture 6"/>
          <p:cNvPicPr>
            <a:picLocks noChangeAspect="1"/>
          </p:cNvPicPr>
          <p:nvPr/>
        </p:nvPicPr>
        <p:blipFill>
          <a:blip r:embed="rId6"/>
          <a:srcRect r="2389"/>
          <a:stretch>
            <a:fillRect/>
          </a:stretch>
        </p:blipFill>
        <p:spPr>
          <a:xfrm>
            <a:off x="0" y="0"/>
            <a:ext cx="10314642" cy="6993959"/>
          </a:xfrm>
          <a:prstGeom prst="rect">
            <a:avLst/>
          </a:prstGeom>
        </p:spPr>
      </p:pic>
      <p:sp>
        <p:nvSpPr>
          <p:cNvPr id="7" name="TextBox 7"/>
          <p:cNvSpPr txBox="1"/>
          <p:nvPr/>
        </p:nvSpPr>
        <p:spPr>
          <a:xfrm>
            <a:off x="8715726" y="6262941"/>
            <a:ext cx="11164009" cy="4024059"/>
          </a:xfrm>
          <a:prstGeom prst="rect">
            <a:avLst/>
          </a:prstGeom>
        </p:spPr>
        <p:txBody>
          <a:bodyPr lIns="0" tIns="0" rIns="0" bIns="0" rtlCol="0" anchor="t">
            <a:spAutoFit/>
          </a:bodyPr>
          <a:lstStyle/>
          <a:p>
            <a:pPr>
              <a:lnSpc>
                <a:spcPts val="4616"/>
              </a:lnSpc>
              <a:spcBef>
                <a:spcPct val="0"/>
              </a:spcBef>
            </a:pPr>
            <a:r>
              <a:rPr lang="en-US" sz="3297" spc="-32">
                <a:solidFill>
                  <a:srgbClr val="000000"/>
                </a:solidFill>
                <a:latin typeface="Assistant Regular"/>
              </a:rPr>
              <a:t>A&gt;B:A1B1’ + A0B1’B0’ + A1A0B0’</a:t>
            </a:r>
          </a:p>
          <a:p>
            <a:pPr>
              <a:lnSpc>
                <a:spcPts val="4616"/>
              </a:lnSpc>
              <a:spcBef>
                <a:spcPct val="0"/>
              </a:spcBef>
            </a:pPr>
            <a:r>
              <a:rPr lang="en-US" sz="3297" spc="-32">
                <a:solidFill>
                  <a:srgbClr val="000000"/>
                </a:solidFill>
                <a:latin typeface="Assistant Regular"/>
              </a:rPr>
              <a:t>A=B: A1’A0’B1’B0’ + A1’A0B1’B0 + A1A0B1B0 + A1A0’B1B0’</a:t>
            </a:r>
          </a:p>
          <a:p>
            <a:pPr>
              <a:lnSpc>
                <a:spcPts val="4616"/>
              </a:lnSpc>
              <a:spcBef>
                <a:spcPct val="0"/>
              </a:spcBef>
            </a:pPr>
            <a:r>
              <a:rPr lang="en-US" sz="3297" spc="-32">
                <a:solidFill>
                  <a:srgbClr val="000000"/>
                </a:solidFill>
                <a:latin typeface="Assistant Regular"/>
              </a:rPr>
              <a:t>         cA1’B1’ (A0’B0’ + A0B0) + A1B1 (A0B0 + A0’B0’)</a:t>
            </a:r>
          </a:p>
          <a:p>
            <a:pPr>
              <a:lnSpc>
                <a:spcPts val="4616"/>
              </a:lnSpc>
              <a:spcBef>
                <a:spcPct val="0"/>
              </a:spcBef>
            </a:pPr>
            <a:r>
              <a:rPr lang="en-US" sz="3297" spc="-32">
                <a:solidFill>
                  <a:srgbClr val="000000"/>
                </a:solidFill>
                <a:latin typeface="Assistant Regular"/>
              </a:rPr>
              <a:t>         (A0B0 + A0’B0’) (A1B1 + A1’B1’)</a:t>
            </a:r>
          </a:p>
          <a:p>
            <a:pPr>
              <a:lnSpc>
                <a:spcPts val="4616"/>
              </a:lnSpc>
              <a:spcBef>
                <a:spcPct val="0"/>
              </a:spcBef>
            </a:pPr>
            <a:r>
              <a:rPr lang="en-US" sz="3297" spc="-32">
                <a:solidFill>
                  <a:srgbClr val="000000"/>
                </a:solidFill>
                <a:latin typeface="Assistant Regular"/>
              </a:rPr>
              <a:t>         (A0 Ex-Nor B0) (A1 Ex-Nor B1)</a:t>
            </a:r>
          </a:p>
          <a:p>
            <a:pPr>
              <a:lnSpc>
                <a:spcPts val="4616"/>
              </a:lnSpc>
              <a:spcBef>
                <a:spcPct val="0"/>
              </a:spcBef>
            </a:pPr>
            <a:r>
              <a:rPr lang="en-US" sz="3297" spc="-32">
                <a:solidFill>
                  <a:srgbClr val="000000"/>
                </a:solidFill>
                <a:latin typeface="Assistant Regular"/>
              </a:rPr>
              <a:t>A&lt;B:A1’B1 + A0’B1B0 + A1’A0’B0</a:t>
            </a:r>
          </a:p>
          <a:p>
            <a:pPr algn="ctr">
              <a:lnSpc>
                <a:spcPts val="4616"/>
              </a:lnSpc>
              <a:spcBef>
                <a:spcPct val="0"/>
              </a:spcBef>
            </a:pPr>
            <a:endParaRPr lang="en-US" sz="3297" spc="-32">
              <a:solidFill>
                <a:srgbClr val="000000"/>
              </a:solidFill>
              <a:latin typeface="Assistant Regular"/>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oiseVTI">
  <a:themeElements>
    <a:clrScheme name="AnalogousFromLightSeed_2SEEDS">
      <a:dk1>
        <a:srgbClr val="000000"/>
      </a:dk1>
      <a:lt1>
        <a:srgbClr val="FFFFFF"/>
      </a:lt1>
      <a:dk2>
        <a:srgbClr val="243841"/>
      </a:dk2>
      <a:lt2>
        <a:srgbClr val="E8E3E2"/>
      </a:lt2>
      <a:accent1>
        <a:srgbClr val="7AA9B7"/>
      </a:accent1>
      <a:accent2>
        <a:srgbClr val="80A9A1"/>
      </a:accent2>
      <a:accent3>
        <a:srgbClr val="8FA2C3"/>
      </a:accent3>
      <a:accent4>
        <a:srgbClr val="BA7F80"/>
      </a:accent4>
      <a:accent5>
        <a:srgbClr val="BC9B84"/>
      </a:accent5>
      <a:accent6>
        <a:srgbClr val="ABA175"/>
      </a:accent6>
      <a:hlink>
        <a:srgbClr val="AC7465"/>
      </a:hlink>
      <a:folHlink>
        <a:srgbClr val="7F7F7F"/>
      </a:folHlink>
    </a:clrScheme>
    <a:fontScheme name="Goudy Univers">
      <a:majorFont>
        <a:latin typeface="Goudy Old Style"/>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iseVTI" id="{9843863B-6720-4231-BFE7-E604B355382A}" vid="{6C5B2780-C73E-445D-98DA-9D2BCD78971D}"/>
    </a:ext>
  </a:extLst>
</a:theme>
</file>

<file path=docProps/app.xml><?xml version="1.0" encoding="utf-8"?>
<Properties xmlns="http://schemas.openxmlformats.org/officeDocument/2006/extended-properties" xmlns:vt="http://schemas.openxmlformats.org/officeDocument/2006/docPropsVTypes">
  <TotalTime>1</TotalTime>
  <Words>1515</Words>
  <Application>Microsoft Office PowerPoint</Application>
  <PresentationFormat>Custom</PresentationFormat>
  <Paragraphs>129</Paragraphs>
  <Slides>47</Slides>
  <Notes>0</Notes>
  <HiddenSlides>0</HiddenSlides>
  <MMClips>0</MMClips>
  <ScaleCrop>false</ScaleCrop>
  <HeadingPairs>
    <vt:vector size="6" baseType="variant">
      <vt:variant>
        <vt:lpstr>Fonts Used</vt:lpstr>
      </vt:variant>
      <vt:variant>
        <vt:i4>19</vt:i4>
      </vt:variant>
      <vt:variant>
        <vt:lpstr>Theme</vt:lpstr>
      </vt:variant>
      <vt:variant>
        <vt:i4>2</vt:i4>
      </vt:variant>
      <vt:variant>
        <vt:lpstr>Slide Titles</vt:lpstr>
      </vt:variant>
      <vt:variant>
        <vt:i4>47</vt:i4>
      </vt:variant>
    </vt:vector>
  </HeadingPairs>
  <TitlesOfParts>
    <vt:vector size="68" baseType="lpstr">
      <vt:lpstr>Univers Light</vt:lpstr>
      <vt:lpstr>Intro Rust</vt:lpstr>
      <vt:lpstr>Bobby Jones Condensed</vt:lpstr>
      <vt:lpstr>Hammersmith One</vt:lpstr>
      <vt:lpstr>League Spartan</vt:lpstr>
      <vt:lpstr>Montserrat Light</vt:lpstr>
      <vt:lpstr>Assistant Regular</vt:lpstr>
      <vt:lpstr>Goudy Old Style</vt:lpstr>
      <vt:lpstr>Kollektif</vt:lpstr>
      <vt:lpstr>Oswald Bold</vt:lpstr>
      <vt:lpstr>Calibri</vt:lpstr>
      <vt:lpstr>Arial</vt:lpstr>
      <vt:lpstr>Assistant Regular Bold</vt:lpstr>
      <vt:lpstr>Doublebass</vt:lpstr>
      <vt:lpstr>Glacial Indifference Bold</vt:lpstr>
      <vt:lpstr>Halant Medium Italics</vt:lpstr>
      <vt:lpstr>HK Grotesk Bold</vt:lpstr>
      <vt:lpstr>Halant Medium</vt:lpstr>
      <vt:lpstr>Code Pro</vt:lpstr>
      <vt:lpstr>Office Theme</vt:lpstr>
      <vt:lpstr>PoiseVTI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Average power consumption=17.96xE^-6 (W)</vt:lpstr>
      <vt:lpstr>PowerPoint Presentation</vt:lpstr>
      <vt:lpstr>PowerPoint Presentation</vt:lpstr>
      <vt:lpstr>PowerPoint Presentation</vt:lpstr>
      <vt:lpstr>PowerPoint Presentation</vt:lpstr>
      <vt:lpstr>Average Power Consumption  P(average)=46.21xE^(-6) (W)  Higher than average power at 1Mhz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Colorful Abstract Geometric Illustrated Education Science Lesson Presentation</dc:title>
  <cp:lastModifiedBy>le minh nhat</cp:lastModifiedBy>
  <cp:revision>3</cp:revision>
  <dcterms:created xsi:type="dcterms:W3CDTF">2006-08-16T00:00:00Z</dcterms:created>
  <dcterms:modified xsi:type="dcterms:W3CDTF">2023-05-06T01:54:01Z</dcterms:modified>
  <dc:identifier>DAFh-cqaZ90</dc:identifier>
</cp:coreProperties>
</file>

<file path=docProps/thumbnail.jpeg>
</file>